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83"/>
  </p:notesMasterIdLst>
  <p:sldIdLst>
    <p:sldId id="442" r:id="rId2"/>
    <p:sldId id="478" r:id="rId3"/>
    <p:sldId id="482" r:id="rId4"/>
    <p:sldId id="506" r:id="rId5"/>
    <p:sldId id="480" r:id="rId6"/>
    <p:sldId id="568" r:id="rId7"/>
    <p:sldId id="566" r:id="rId8"/>
    <p:sldId id="276" r:id="rId9"/>
    <p:sldId id="314" r:id="rId10"/>
    <p:sldId id="313" r:id="rId11"/>
    <p:sldId id="320" r:id="rId12"/>
    <p:sldId id="321" r:id="rId13"/>
    <p:sldId id="325" r:id="rId14"/>
    <p:sldId id="336" r:id="rId15"/>
    <p:sldId id="338" r:id="rId16"/>
    <p:sldId id="339" r:id="rId17"/>
    <p:sldId id="340" r:id="rId18"/>
    <p:sldId id="341" r:id="rId19"/>
    <p:sldId id="355" r:id="rId20"/>
    <p:sldId id="356" r:id="rId21"/>
    <p:sldId id="539" r:id="rId22"/>
    <p:sldId id="540" r:id="rId23"/>
    <p:sldId id="358" r:id="rId24"/>
    <p:sldId id="350" r:id="rId25"/>
    <p:sldId id="611" r:id="rId26"/>
    <p:sldId id="513" r:id="rId27"/>
    <p:sldId id="382" r:id="rId28"/>
    <p:sldId id="383" r:id="rId29"/>
    <p:sldId id="384" r:id="rId30"/>
    <p:sldId id="386" r:id="rId31"/>
    <p:sldId id="523" r:id="rId32"/>
    <p:sldId id="524" r:id="rId33"/>
    <p:sldId id="525" r:id="rId34"/>
    <p:sldId id="526" r:id="rId35"/>
    <p:sldId id="527" r:id="rId36"/>
    <p:sldId id="528" r:id="rId37"/>
    <p:sldId id="543" r:id="rId38"/>
    <p:sldId id="545" r:id="rId39"/>
    <p:sldId id="544" r:id="rId40"/>
    <p:sldId id="546" r:id="rId41"/>
    <p:sldId id="549" r:id="rId42"/>
    <p:sldId id="591" r:id="rId43"/>
    <p:sldId id="548" r:id="rId44"/>
    <p:sldId id="515" r:id="rId45"/>
    <p:sldId id="592" r:id="rId46"/>
    <p:sldId id="569" r:id="rId47"/>
    <p:sldId id="570" r:id="rId48"/>
    <p:sldId id="601" r:id="rId49"/>
    <p:sldId id="597" r:id="rId50"/>
    <p:sldId id="571" r:id="rId51"/>
    <p:sldId id="594" r:id="rId52"/>
    <p:sldId id="602" r:id="rId53"/>
    <p:sldId id="580" r:id="rId54"/>
    <p:sldId id="278" r:id="rId55"/>
    <p:sldId id="582" r:id="rId56"/>
    <p:sldId id="274" r:id="rId57"/>
    <p:sldId id="583" r:id="rId58"/>
    <p:sldId id="369" r:id="rId59"/>
    <p:sldId id="585" r:id="rId60"/>
    <p:sldId id="586" r:id="rId61"/>
    <p:sldId id="596" r:id="rId62"/>
    <p:sldId id="603" r:id="rId63"/>
    <p:sldId id="572" r:id="rId64"/>
    <p:sldId id="427" r:id="rId65"/>
    <p:sldId id="275" r:id="rId66"/>
    <p:sldId id="608" r:id="rId67"/>
    <p:sldId id="281" r:id="rId68"/>
    <p:sldId id="605" r:id="rId69"/>
    <p:sldId id="579" r:id="rId70"/>
    <p:sldId id="606" r:id="rId71"/>
    <p:sldId id="296" r:id="rId72"/>
    <p:sldId id="279" r:id="rId73"/>
    <p:sldId id="595" r:id="rId74"/>
    <p:sldId id="610" r:id="rId75"/>
    <p:sldId id="578" r:id="rId76"/>
    <p:sldId id="324" r:id="rId77"/>
    <p:sldId id="588" r:id="rId78"/>
    <p:sldId id="364" r:id="rId79"/>
    <p:sldId id="365" r:id="rId80"/>
    <p:sldId id="410" r:id="rId81"/>
    <p:sldId id="411" r:id="rId82"/>
  </p:sldIdLst>
  <p:sldSz cx="9144000" cy="5143500" type="screen16x9"/>
  <p:notesSz cx="6858000" cy="9144000"/>
  <p:embeddedFontLst>
    <p:embeddedFont>
      <p:font typeface="Calibri" panose="020F0502020204030204" pitchFamily="34" charset="0"/>
      <p:regular r:id="rId84"/>
      <p:bold r:id="rId85"/>
      <p:italic r:id="rId86"/>
      <p:boldItalic r:id="rId87"/>
    </p:embeddedFont>
    <p:embeddedFont>
      <p:font typeface="Gill Sans MT Condensed" panose="020B0506020104020203" pitchFamily="34" charset="77"/>
      <p:regular r:id="rId88"/>
    </p:embeddedFont>
    <p:embeddedFont>
      <p:font typeface="Proxima Nova" panose="02000506030000020004" pitchFamily="2" charset="0"/>
      <p:regular r:id="rId89"/>
      <p:bold r:id="rId90"/>
      <p:italic r:id="rId91"/>
      <p:boldItalic r:id="rId92"/>
    </p:embeddedFont>
    <p:embeddedFont>
      <p:font typeface="Wingdings 2" pitchFamily="2" charset="2"/>
      <p:regular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313C07F-F2F8-AA40-B870-629D9F6969FF}">
          <p14:sldIdLst>
            <p14:sldId id="442"/>
            <p14:sldId id="478"/>
          </p14:sldIdLst>
        </p14:section>
        <p14:section name="Machine Reading" id="{6D23E44B-CFB7-F440-909D-8B91F117B014}">
          <p14:sldIdLst>
            <p14:sldId id="482"/>
            <p14:sldId id="506"/>
            <p14:sldId id="480"/>
            <p14:sldId id="568"/>
            <p14:sldId id="566"/>
            <p14:sldId id="276"/>
            <p14:sldId id="314"/>
            <p14:sldId id="313"/>
            <p14:sldId id="320"/>
            <p14:sldId id="321"/>
            <p14:sldId id="325"/>
            <p14:sldId id="336"/>
            <p14:sldId id="338"/>
            <p14:sldId id="339"/>
            <p14:sldId id="340"/>
            <p14:sldId id="341"/>
            <p14:sldId id="355"/>
            <p14:sldId id="356"/>
            <p14:sldId id="539"/>
            <p14:sldId id="540"/>
            <p14:sldId id="358"/>
            <p14:sldId id="350"/>
            <p14:sldId id="611"/>
            <p14:sldId id="513"/>
            <p14:sldId id="382"/>
            <p14:sldId id="383"/>
            <p14:sldId id="384"/>
            <p14:sldId id="386"/>
            <p14:sldId id="523"/>
            <p14:sldId id="524"/>
            <p14:sldId id="525"/>
            <p14:sldId id="526"/>
            <p14:sldId id="527"/>
            <p14:sldId id="528"/>
            <p14:sldId id="543"/>
            <p14:sldId id="545"/>
            <p14:sldId id="544"/>
            <p14:sldId id="546"/>
            <p14:sldId id="549"/>
            <p14:sldId id="591"/>
            <p14:sldId id="548"/>
          </p14:sldIdLst>
        </p14:section>
        <p14:section name="Dialog" id="{E3B7B80E-0082-8344-A41E-0709340BF8A7}">
          <p14:sldIdLst>
            <p14:sldId id="515"/>
            <p14:sldId id="592"/>
            <p14:sldId id="569"/>
            <p14:sldId id="570"/>
            <p14:sldId id="601"/>
            <p14:sldId id="597"/>
            <p14:sldId id="571"/>
            <p14:sldId id="594"/>
            <p14:sldId id="602"/>
            <p14:sldId id="580"/>
            <p14:sldId id="278"/>
            <p14:sldId id="582"/>
            <p14:sldId id="274"/>
            <p14:sldId id="583"/>
            <p14:sldId id="369"/>
            <p14:sldId id="585"/>
            <p14:sldId id="586"/>
            <p14:sldId id="596"/>
            <p14:sldId id="603"/>
            <p14:sldId id="572"/>
            <p14:sldId id="427"/>
            <p14:sldId id="275"/>
            <p14:sldId id="608"/>
            <p14:sldId id="281"/>
            <p14:sldId id="605"/>
            <p14:sldId id="579"/>
            <p14:sldId id="606"/>
            <p14:sldId id="296"/>
            <p14:sldId id="279"/>
            <p14:sldId id="595"/>
            <p14:sldId id="610"/>
            <p14:sldId id="578"/>
            <p14:sldId id="324"/>
            <p14:sldId id="588"/>
          </p14:sldIdLst>
        </p14:section>
        <p14:section name="References" id="{4721D45E-7813-414C-A35F-DE35A9F0E97C}">
          <p14:sldIdLst>
            <p14:sldId id="364"/>
            <p14:sldId id="365"/>
            <p14:sldId id="410"/>
            <p14:sldId id="41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E820D9-A706-45F4-A1FF-EF4C3D35045F}">
  <a:tblStyle styleId="{C4E820D9-A706-45F4-A1FF-EF4C3D3504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838C725-EE0C-4014-987D-B2245AA3F96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7"/>
    <p:restoredTop sz="94604"/>
  </p:normalViewPr>
  <p:slideViewPr>
    <p:cSldViewPr snapToGrid="0">
      <p:cViewPr varScale="1">
        <p:scale>
          <a:sx n="114" d="100"/>
          <a:sy n="114" d="100"/>
        </p:scale>
        <p:origin x="1176" y="16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df0fc3fd7_2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df0fc3fd7_2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856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1e27c45211e4e7ab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g1e27c45211e4e7ab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dirty="0">
              <a:solidFill>
                <a:schemeClr val="accent3"/>
              </a:solidFill>
              <a:latin typeface="Proxima Nova"/>
              <a:ea typeface="Proxima Nova"/>
              <a:cs typeface="Proxima Nova"/>
              <a:sym typeface="Proxima Nova"/>
            </a:endParaRPr>
          </a:p>
          <a:p>
            <a:pPr marL="0" lvl="0" indent="0" algn="l" rtl="0">
              <a:lnSpc>
                <a:spcPct val="115000"/>
              </a:lnSpc>
              <a:spcBef>
                <a:spcPts val="1600"/>
              </a:spcBef>
              <a:spcAft>
                <a:spcPts val="0"/>
              </a:spcAft>
              <a:buNone/>
            </a:pPr>
            <a:r>
              <a:rPr lang="en-GB" sz="1800" dirty="0">
                <a:solidFill>
                  <a:schemeClr val="accent3"/>
                </a:solidFill>
                <a:latin typeface="Proxima Nova"/>
                <a:ea typeface="Proxima Nova"/>
                <a:cs typeface="Proxima Nova"/>
                <a:sym typeface="Proxima Nova"/>
              </a:rPr>
              <a:t>Say that we model symbols by one-hot vectors.</a:t>
            </a:r>
            <a:br>
              <a:rPr lang="en-GB" sz="1800" dirty="0">
                <a:solidFill>
                  <a:schemeClr val="accent3"/>
                </a:solidFill>
                <a:latin typeface="Proxima Nova"/>
                <a:ea typeface="Proxima Nova"/>
                <a:cs typeface="Proxima Nova"/>
                <a:sym typeface="Proxima Nova"/>
              </a:rPr>
            </a:br>
            <a:r>
              <a:rPr lang="en-GB" sz="1800" dirty="0">
                <a:solidFill>
                  <a:schemeClr val="accent3"/>
                </a:solidFill>
                <a:latin typeface="Proxima Nova"/>
                <a:ea typeface="Proxima Nova"/>
                <a:cs typeface="Proxima Nova"/>
                <a:sym typeface="Proxima Nova"/>
              </a:rPr>
              <a:t>We embed by a linear projection to much lower dimensionality → solves the </a:t>
            </a:r>
            <a:r>
              <a:rPr lang="en-GB" sz="1800" dirty="0" err="1">
                <a:solidFill>
                  <a:schemeClr val="accent3"/>
                </a:solidFill>
                <a:latin typeface="Proxima Nova"/>
                <a:ea typeface="Proxima Nova"/>
                <a:cs typeface="Proxima Nova"/>
                <a:sym typeface="Proxima Nova"/>
              </a:rPr>
              <a:t>aformentioned</a:t>
            </a:r>
            <a:r>
              <a:rPr lang="en-GB" sz="1800" dirty="0">
                <a:solidFill>
                  <a:schemeClr val="accent3"/>
                </a:solidFill>
                <a:latin typeface="Proxima Nova"/>
                <a:ea typeface="Proxima Nova"/>
                <a:cs typeface="Proxima Nova"/>
                <a:sym typeface="Proxima Nova"/>
              </a:rPr>
              <a:t> problem of high-dimensional feature spaces, however, such models have at least 1 hidden layer, no linear models anymore → backpropagation and DL to the rescue.</a:t>
            </a:r>
            <a:endParaRPr sz="1800" dirty="0">
              <a:solidFill>
                <a:schemeClr val="accent3"/>
              </a:solidFill>
              <a:latin typeface="Proxima Nova"/>
              <a:ea typeface="Proxima Nova"/>
              <a:cs typeface="Proxima Nova"/>
              <a:sym typeface="Proxima Nova"/>
            </a:endParaRPr>
          </a:p>
          <a:p>
            <a:pPr marL="0" lvl="0" indent="0" algn="l" rtl="0">
              <a:lnSpc>
                <a:spcPct val="115000"/>
              </a:lnSpc>
              <a:spcBef>
                <a:spcPts val="1600"/>
              </a:spcBef>
              <a:spcAft>
                <a:spcPts val="1600"/>
              </a:spcAft>
              <a:buNone/>
            </a:pPr>
            <a:br>
              <a:rPr lang="en-GB" sz="1800" dirty="0">
                <a:solidFill>
                  <a:schemeClr val="accent3"/>
                </a:solidFill>
                <a:latin typeface="Proxima Nova"/>
                <a:ea typeface="Proxima Nova"/>
                <a:cs typeface="Proxima Nova"/>
                <a:sym typeface="Proxima Nova"/>
              </a:rPr>
            </a:br>
            <a:r>
              <a:rPr lang="en-GB" sz="1800" dirty="0">
                <a:solidFill>
                  <a:schemeClr val="accent3"/>
                </a:solidFill>
                <a:latin typeface="Proxima Nova"/>
                <a:ea typeface="Proxima Nova"/>
                <a:cs typeface="Proxima Nova"/>
                <a:sym typeface="Proxima Nova"/>
              </a:rPr>
              <a:t>Projection matrix is often called the embedding matrix.</a:t>
            </a:r>
            <a:br>
              <a:rPr lang="en-GB" sz="1800" dirty="0">
                <a:solidFill>
                  <a:schemeClr val="accent3"/>
                </a:solidFill>
                <a:latin typeface="Proxima Nova"/>
                <a:ea typeface="Proxima Nova"/>
                <a:cs typeface="Proxima Nova"/>
                <a:sym typeface="Proxima Nova"/>
              </a:rPr>
            </a:br>
            <a:r>
              <a:rPr lang="en-GB" sz="1800" dirty="0">
                <a:solidFill>
                  <a:schemeClr val="accent3"/>
                </a:solidFill>
                <a:latin typeface="Proxima Nova"/>
                <a:ea typeface="Proxima Nova"/>
                <a:cs typeface="Proxima Nova"/>
                <a:sym typeface="Proxima Nova"/>
              </a:rPr>
              <a:t>Talk about word embeddings, and or character embeddings.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3ea108f3c3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3ea108f3c3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1e27c45211e4e7ab_1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1e27c45211e4e7ab_1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solidFill>
                <a:schemeClr val="accent3"/>
              </a:solidFill>
              <a:latin typeface="Proxima Nova"/>
              <a:ea typeface="Proxima Nova"/>
              <a:cs typeface="Proxima Nova"/>
              <a:sym typeface="Proxima Nova"/>
            </a:endParaRPr>
          </a:p>
          <a:p>
            <a:pPr marL="0" lvl="0" indent="0" algn="l" rtl="0">
              <a:lnSpc>
                <a:spcPct val="115000"/>
              </a:lnSpc>
              <a:spcBef>
                <a:spcPts val="1600"/>
              </a:spcBef>
              <a:spcAft>
                <a:spcPts val="0"/>
              </a:spcAft>
              <a:buNone/>
            </a:pPr>
            <a:r>
              <a:rPr lang="en-GB" sz="1800">
                <a:solidFill>
                  <a:schemeClr val="accent3"/>
                </a:solidFill>
                <a:latin typeface="Proxima Nova"/>
                <a:ea typeface="Proxima Nova"/>
                <a:cs typeface="Proxima Nova"/>
                <a:sym typeface="Proxima Nova"/>
              </a:rPr>
              <a:t>Say that we model symbols by one-hot vectors.</a:t>
            </a:r>
            <a:br>
              <a:rPr lang="en-GB" sz="1800">
                <a:solidFill>
                  <a:schemeClr val="accent3"/>
                </a:solidFill>
                <a:latin typeface="Proxima Nova"/>
                <a:ea typeface="Proxima Nova"/>
                <a:cs typeface="Proxima Nova"/>
                <a:sym typeface="Proxima Nova"/>
              </a:rPr>
            </a:br>
            <a:r>
              <a:rPr lang="en-GB" sz="1800">
                <a:solidFill>
                  <a:schemeClr val="accent3"/>
                </a:solidFill>
                <a:latin typeface="Proxima Nova"/>
                <a:ea typeface="Proxima Nova"/>
                <a:cs typeface="Proxima Nova"/>
                <a:sym typeface="Proxima Nova"/>
              </a:rPr>
              <a:t>We embed by a linear projection to much lower dimensionality → solves the aformentioned problem of high-dimensional feature spaces, however, such models have at least 1 hidden layer, no linear models anymore → backpropagation and DL to the rescue.</a:t>
            </a:r>
            <a:endParaRPr sz="1800">
              <a:solidFill>
                <a:schemeClr val="accent3"/>
              </a:solidFill>
              <a:latin typeface="Proxima Nova"/>
              <a:ea typeface="Proxima Nova"/>
              <a:cs typeface="Proxima Nova"/>
              <a:sym typeface="Proxima Nova"/>
            </a:endParaRPr>
          </a:p>
          <a:p>
            <a:pPr marL="0" lvl="0" indent="0" algn="l" rtl="0">
              <a:lnSpc>
                <a:spcPct val="115000"/>
              </a:lnSpc>
              <a:spcBef>
                <a:spcPts val="1600"/>
              </a:spcBef>
              <a:spcAft>
                <a:spcPts val="1600"/>
              </a:spcAft>
              <a:buNone/>
            </a:pPr>
            <a:br>
              <a:rPr lang="en-GB" sz="1800">
                <a:solidFill>
                  <a:schemeClr val="accent3"/>
                </a:solidFill>
                <a:latin typeface="Proxima Nova"/>
                <a:ea typeface="Proxima Nova"/>
                <a:cs typeface="Proxima Nova"/>
                <a:sym typeface="Proxima Nova"/>
              </a:rPr>
            </a:br>
            <a:r>
              <a:rPr lang="en-GB" sz="1800">
                <a:solidFill>
                  <a:schemeClr val="accent3"/>
                </a:solidFill>
                <a:latin typeface="Proxima Nova"/>
                <a:ea typeface="Proxima Nova"/>
                <a:cs typeface="Proxima Nova"/>
                <a:sym typeface="Proxima Nova"/>
              </a:rPr>
              <a:t>Projection matrix is often called the embedding matrix.</a:t>
            </a:r>
            <a:br>
              <a:rPr lang="en-GB" sz="1800">
                <a:solidFill>
                  <a:schemeClr val="accent3"/>
                </a:solidFill>
                <a:latin typeface="Proxima Nova"/>
                <a:ea typeface="Proxima Nova"/>
                <a:cs typeface="Proxima Nova"/>
                <a:sym typeface="Proxima Nova"/>
              </a:rPr>
            </a:br>
            <a:r>
              <a:rPr lang="en-GB" sz="1800">
                <a:solidFill>
                  <a:schemeClr val="accent3"/>
                </a:solidFill>
                <a:latin typeface="Proxima Nova"/>
                <a:ea typeface="Proxima Nova"/>
                <a:cs typeface="Proxima Nova"/>
                <a:sym typeface="Proxima Nova"/>
              </a:rPr>
              <a:t>Talk about word embeddings, and or character embeddings.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g3ea35cf5b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2" name="Google Shape;2142;g3ea35cf5b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In our example with Tesla, we see that the same idea is expressed in two different ways</a:t>
            </a:r>
            <a:endParaRPr/>
          </a:p>
          <a:p>
            <a:pPr marL="457200" lvl="0" indent="-298450" algn="l" rtl="0">
              <a:spcBef>
                <a:spcPts val="0"/>
              </a:spcBef>
              <a:spcAft>
                <a:spcPts val="0"/>
              </a:spcAft>
              <a:buSzPts val="1100"/>
              <a:buChar char="-"/>
            </a:pPr>
            <a:r>
              <a:rPr lang="en-GB"/>
              <a:t>Our goal is to learn representations that...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1e27c45211e4e7ab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1" name="Google Shape;2191;g1e27c45211e4e7ab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Vector for Prague should be different depending on context.</a:t>
            </a:r>
            <a:endParaRPr/>
          </a:p>
          <a:p>
            <a:pPr marL="457200" lvl="0" indent="-298450" algn="l" rtl="0">
              <a:spcBef>
                <a:spcPts val="0"/>
              </a:spcBef>
              <a:spcAft>
                <a:spcPts val="0"/>
              </a:spcAft>
              <a:buSzPts val="1100"/>
              <a:buChar char="-"/>
            </a:pPr>
            <a:r>
              <a:rPr lang="en-GB"/>
              <a:t>Representation should be conditioned on context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3ea108f3c3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3ea108f3c3_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3ea108f3c3_2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3ea108f3c3_2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3"/>
        <p:cNvGrpSpPr/>
        <p:nvPr/>
      </p:nvGrpSpPr>
      <p:grpSpPr>
        <a:xfrm>
          <a:off x="0" y="0"/>
          <a:ext cx="0" cy="0"/>
          <a:chOff x="0" y="0"/>
          <a:chExt cx="0" cy="0"/>
        </a:xfrm>
      </p:grpSpPr>
      <p:sp>
        <p:nvSpPr>
          <p:cNvPr id="2914" name="Google Shape;2914;g1e27c45211e4e7ab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5" name="Google Shape;2915;g1e27c45211e4e7ab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chemeClr val="dk1"/>
                </a:solidFill>
                <a:latin typeface="Proxima Nova"/>
                <a:ea typeface="Proxima Nova"/>
                <a:cs typeface="Proxima Nova"/>
                <a:sym typeface="Proxima Nova"/>
              </a:rPr>
              <a:t>- The new kid on the block!</a:t>
            </a:r>
            <a:endParaRPr sz="2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3dbcb15f1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3dbcb15f1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Connection with Winograd schemas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3dbcb15f1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3dbcb15f1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17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Connect machine reading with human comprehension</a:t>
            </a:r>
          </a:p>
        </p:txBody>
      </p:sp>
    </p:spTree>
    <p:extLst>
      <p:ext uri="{BB962C8B-B14F-4D97-AF65-F5344CB8AC3E}">
        <p14:creationId xmlns:p14="http://schemas.microsoft.com/office/powerpoint/2010/main" val="2138473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3dbcb15f1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3dbcb15f1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7399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3b665d89a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3b665d89a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1e27c45211e4e7ab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1e27c45211e4e7ab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1e27c45211e4e7ab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1e27c45211e4e7ab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805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8"/>
        <p:cNvGrpSpPr/>
        <p:nvPr/>
      </p:nvGrpSpPr>
      <p:grpSpPr>
        <a:xfrm>
          <a:off x="0" y="0"/>
          <a:ext cx="0" cy="0"/>
          <a:chOff x="0" y="0"/>
          <a:chExt cx="0" cy="0"/>
        </a:xfrm>
      </p:grpSpPr>
      <p:sp>
        <p:nvSpPr>
          <p:cNvPr id="3479" name="Google Shape;3479;g3ea108f3c3_2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0" name="Google Shape;3480;g3ea108f3c3_2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g3ea108f3c3_2_1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1" name="Google Shape;3571;g3ea108f3c3_2_1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2"/>
        <p:cNvGrpSpPr/>
        <p:nvPr/>
      </p:nvGrpSpPr>
      <p:grpSpPr>
        <a:xfrm>
          <a:off x="0" y="0"/>
          <a:ext cx="0" cy="0"/>
          <a:chOff x="0" y="0"/>
          <a:chExt cx="0" cy="0"/>
        </a:xfrm>
      </p:grpSpPr>
      <p:sp>
        <p:nvSpPr>
          <p:cNvPr id="3663" name="Google Shape;3663;g3ea108f3c3_2_2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4" name="Google Shape;3664;g3ea108f3c3_2_2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623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28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d495716a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d495716a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292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90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757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045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505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37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38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66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60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868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09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a4920c54da770f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a4920c54da770f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197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g3ea108f3c3_2_2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5" name="Google Shape;3685;g3ea108f3c3_2_2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8312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4573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3e5360c337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3e5360c337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557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3e5360c337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3e5360c337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501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0987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8B6A2D6-6036-9A48-94D2-82C9F36AB563}" type="slidenum">
              <a:rPr lang="en-US" smtClean="0">
                <a:solidFill>
                  <a:prstClr val="black"/>
                </a:solidFill>
                <a:latin typeface="Calibri" panose="020F0502020204030204"/>
                <a:ea typeface=""/>
                <a:cs typeface=""/>
              </a:rPr>
              <a:pPr/>
              <a:t>56</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3923853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8"/>
        <p:cNvGrpSpPr/>
        <p:nvPr/>
      </p:nvGrpSpPr>
      <p:grpSpPr>
        <a:xfrm>
          <a:off x="0" y="0"/>
          <a:ext cx="0" cy="0"/>
          <a:chOff x="0" y="0"/>
          <a:chExt cx="0" cy="0"/>
        </a:xfrm>
      </p:grpSpPr>
      <p:sp>
        <p:nvSpPr>
          <p:cNvPr id="3319" name="Google Shape;3319;g3e85a8eae8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0" name="Google Shape;3320;g3e85a8eae8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3e85a8eae8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3e85a8eae8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9"/>
        <p:cNvGrpSpPr/>
        <p:nvPr/>
      </p:nvGrpSpPr>
      <p:grpSpPr>
        <a:xfrm>
          <a:off x="0" y="0"/>
          <a:ext cx="0" cy="0"/>
          <a:chOff x="0" y="0"/>
          <a:chExt cx="0" cy="0"/>
        </a:xfrm>
      </p:grpSpPr>
      <p:sp>
        <p:nvSpPr>
          <p:cNvPr id="4360" name="Google Shape;4360;g3e869a79dd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1" name="Google Shape;4361;g3e869a79d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6"/>
        <p:cNvGrpSpPr/>
        <p:nvPr/>
      </p:nvGrpSpPr>
      <p:grpSpPr>
        <a:xfrm>
          <a:off x="0" y="0"/>
          <a:ext cx="0" cy="0"/>
          <a:chOff x="0" y="0"/>
          <a:chExt cx="0" cy="0"/>
        </a:xfrm>
      </p:grpSpPr>
      <p:sp>
        <p:nvSpPr>
          <p:cNvPr id="4367" name="Google Shape;4367;g3e53d02e1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8" name="Google Shape;4368;g3e53d02e1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e5360c33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e5360c33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27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d495716a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d495716a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1e27c45211e4e7ab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1e27c45211e4e7ab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1e27c45211e4e7ab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1e27c45211e4e7ab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1e27c45211e4e7ab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1e27c45211e4e7ab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solidFill>
                <a:schemeClr val="accent3"/>
              </a:solidFill>
              <a:latin typeface="Proxima Nova"/>
              <a:ea typeface="Proxima Nova"/>
              <a:cs typeface="Proxima Nova"/>
              <a:sym typeface="Proxima Nova"/>
            </a:endParaRPr>
          </a:p>
          <a:p>
            <a:pPr marL="0" lvl="0" indent="0" algn="l" rtl="0">
              <a:lnSpc>
                <a:spcPct val="115000"/>
              </a:lnSpc>
              <a:spcBef>
                <a:spcPts val="1600"/>
              </a:spcBef>
              <a:spcAft>
                <a:spcPts val="0"/>
              </a:spcAft>
              <a:buNone/>
            </a:pPr>
            <a:r>
              <a:rPr lang="en-GB" sz="1800">
                <a:solidFill>
                  <a:schemeClr val="accent3"/>
                </a:solidFill>
                <a:latin typeface="Proxima Nova"/>
                <a:ea typeface="Proxima Nova"/>
                <a:cs typeface="Proxima Nova"/>
                <a:sym typeface="Proxima Nova"/>
              </a:rPr>
              <a:t>Say that we model symbols by one-hot vectors.</a:t>
            </a:r>
            <a:br>
              <a:rPr lang="en-GB" sz="1800">
                <a:solidFill>
                  <a:schemeClr val="accent3"/>
                </a:solidFill>
                <a:latin typeface="Proxima Nova"/>
                <a:ea typeface="Proxima Nova"/>
                <a:cs typeface="Proxima Nova"/>
                <a:sym typeface="Proxima Nova"/>
              </a:rPr>
            </a:br>
            <a:r>
              <a:rPr lang="en-GB" sz="1800">
                <a:solidFill>
                  <a:schemeClr val="accent3"/>
                </a:solidFill>
                <a:latin typeface="Proxima Nova"/>
                <a:ea typeface="Proxima Nova"/>
                <a:cs typeface="Proxima Nova"/>
                <a:sym typeface="Proxima Nova"/>
              </a:rPr>
              <a:t>We embed by a linear projection to much lower dimensionality → solves the aformentioned problem of high-dimensional feature spaces, however, such models have at least 1 hidden layer, no linear models anymore → backpropagation and DL to the rescue.</a:t>
            </a:r>
            <a:endParaRPr sz="1800">
              <a:solidFill>
                <a:schemeClr val="accent3"/>
              </a:solidFill>
              <a:latin typeface="Proxima Nova"/>
              <a:ea typeface="Proxima Nova"/>
              <a:cs typeface="Proxima Nova"/>
              <a:sym typeface="Proxima Nova"/>
            </a:endParaRPr>
          </a:p>
          <a:p>
            <a:pPr marL="0" lvl="0" indent="0" algn="l" rtl="0">
              <a:lnSpc>
                <a:spcPct val="115000"/>
              </a:lnSpc>
              <a:spcBef>
                <a:spcPts val="1600"/>
              </a:spcBef>
              <a:spcAft>
                <a:spcPts val="1600"/>
              </a:spcAft>
              <a:buNone/>
            </a:pPr>
            <a:br>
              <a:rPr lang="en-GB" sz="1800">
                <a:solidFill>
                  <a:schemeClr val="accent3"/>
                </a:solidFill>
                <a:latin typeface="Proxima Nova"/>
                <a:ea typeface="Proxima Nova"/>
                <a:cs typeface="Proxima Nova"/>
                <a:sym typeface="Proxima Nova"/>
              </a:rPr>
            </a:br>
            <a:r>
              <a:rPr lang="en-GB" sz="1800">
                <a:solidFill>
                  <a:schemeClr val="accent3"/>
                </a:solidFill>
                <a:latin typeface="Proxima Nova"/>
                <a:ea typeface="Proxima Nova"/>
                <a:cs typeface="Proxima Nova"/>
                <a:sym typeface="Proxima Nova"/>
              </a:rPr>
              <a:t>Projection matrix is often called the embedding matrix.</a:t>
            </a:r>
            <a:br>
              <a:rPr lang="en-GB" sz="1800">
                <a:solidFill>
                  <a:schemeClr val="accent3"/>
                </a:solidFill>
                <a:latin typeface="Proxima Nova"/>
                <a:ea typeface="Proxima Nova"/>
                <a:cs typeface="Proxima Nova"/>
                <a:sym typeface="Proxima Nova"/>
              </a:rPr>
            </a:br>
            <a:r>
              <a:rPr lang="en-GB" sz="1800">
                <a:solidFill>
                  <a:schemeClr val="accent3"/>
                </a:solidFill>
                <a:latin typeface="Proxima Nova"/>
                <a:ea typeface="Proxima Nova"/>
                <a:cs typeface="Proxima Nova"/>
                <a:sym typeface="Proxima Nova"/>
              </a:rPr>
              <a:t>Talk about word embeddings, and or character embeddings.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0682"/>
            <a:ext cx="8042276" cy="1002717"/>
          </a:xfrm>
        </p:spPr>
        <p:txBody>
          <a:bodyPr/>
          <a:lstStyle/>
          <a:p>
            <a:r>
              <a:rPr lang="en-US"/>
              <a:t>Click to edit Master title style</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200"/>
              </a:spcBef>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200"/>
              </a:spcBef>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solidFill>
                  <a:prstClr val="white"/>
                </a:solidFill>
              </a:rPr>
              <a:pPr/>
              <a:t>4/1/19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prstClr val="white"/>
                </a:solidFill>
              </a:rPr>
              <a:pPr/>
              <a:t>‹N°›</a:t>
            </a:fld>
            <a:endParaRPr lang="en-US">
              <a:solidFill>
                <a:prstClr val="white"/>
              </a:solidFill>
            </a:endParaRPr>
          </a:p>
        </p:txBody>
      </p:sp>
    </p:spTree>
    <p:extLst>
      <p:ext uri="{BB962C8B-B14F-4D97-AF65-F5344CB8AC3E}">
        <p14:creationId xmlns:p14="http://schemas.microsoft.com/office/powerpoint/2010/main" val="403235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ullet Subtitle">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571500" y="1809750"/>
            <a:ext cx="8001000" cy="2286000"/>
          </a:xfrm>
          <a:prstGeom prst="rect">
            <a:avLst/>
          </a:prstGeom>
        </p:spPr>
        <p:txBody>
          <a:bodyPr vert="horz" lIns="0" tIns="0" rIns="0" bIns="0"/>
          <a:lstStyle>
            <a:lvl1pPr marL="160735" indent="-160735" algn="l">
              <a:lnSpc>
                <a:spcPct val="120000"/>
              </a:lnSpc>
              <a:buClr>
                <a:srgbClr val="385998"/>
              </a:buClr>
              <a:buSzPct val="100000"/>
              <a:buFont typeface="Arial"/>
              <a:buChar char="•"/>
              <a:defRPr sz="1969" baseline="0">
                <a:solidFill>
                  <a:schemeClr val="bg1"/>
                </a:solidFill>
                <a:latin typeface="FreightSansLFPro"/>
              </a:defRPr>
            </a:lvl1pPr>
            <a:lvl2pPr marL="257175" indent="-128588" algn="l">
              <a:lnSpc>
                <a:spcPct val="120000"/>
              </a:lnSpc>
              <a:buClr>
                <a:srgbClr val="385998"/>
              </a:buClr>
              <a:buFont typeface="Arial" panose="020B0604020202020204" pitchFamily="34" charset="0"/>
              <a:buChar char="•"/>
              <a:defRPr sz="1856">
                <a:solidFill>
                  <a:schemeClr val="bg1"/>
                </a:solidFill>
                <a:latin typeface="FreightSansLFPro"/>
              </a:defRPr>
            </a:lvl2pPr>
            <a:lvl3pPr marL="385763" indent="-128588" algn="l">
              <a:lnSpc>
                <a:spcPct val="120000"/>
              </a:lnSpc>
              <a:buClr>
                <a:srgbClr val="385998"/>
              </a:buClr>
              <a:buFont typeface="Arial" panose="020B0604020202020204" pitchFamily="34" charset="0"/>
              <a:buChar char="•"/>
              <a:defRPr sz="1688">
                <a:solidFill>
                  <a:schemeClr val="bg1"/>
                </a:solidFill>
                <a:latin typeface="FreightSansLFPro"/>
              </a:defRPr>
            </a:lvl3pPr>
            <a:lvl4pPr marL="514350" indent="-128588" algn="l">
              <a:lnSpc>
                <a:spcPct val="120000"/>
              </a:lnSpc>
              <a:buClr>
                <a:srgbClr val="385998"/>
              </a:buClr>
              <a:buFont typeface="Arial" panose="020B0604020202020204" pitchFamily="34" charset="0"/>
              <a:buChar char="•"/>
              <a:defRPr sz="1519">
                <a:solidFill>
                  <a:schemeClr val="bg1"/>
                </a:solidFill>
                <a:latin typeface="FreightSansLFPro"/>
              </a:defRPr>
            </a:lvl4pPr>
            <a:lvl5pPr marL="642938" indent="-128588" algn="l">
              <a:lnSpc>
                <a:spcPct val="120000"/>
              </a:lnSpc>
              <a:buClr>
                <a:srgbClr val="385998"/>
              </a:buClr>
              <a:buFont typeface="Arial" panose="020B0604020202020204" pitchFamily="34" charset="0"/>
              <a:buChar char="•"/>
              <a:defRPr sz="1350">
                <a:solidFill>
                  <a:schemeClr val="bg1"/>
                </a:solidFill>
                <a:latin typeface="FreightSansLF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71500" y="390526"/>
            <a:ext cx="8001000" cy="689372"/>
          </a:xfrm>
          <a:prstGeom prst="rect">
            <a:avLst/>
          </a:prstGeom>
        </p:spPr>
        <p:txBody>
          <a:bodyPr vert="horz" lIns="0" tIns="0" rIns="0" bIns="0"/>
          <a:lstStyle>
            <a:lvl1pPr algn="l">
              <a:defRPr sz="2813" b="1" i="0">
                <a:solidFill>
                  <a:schemeClr val="accent1"/>
                </a:solidFill>
                <a:latin typeface="FreightSansLFPro SmBd"/>
                <a:cs typeface="FreightSansLFPro SmBd"/>
              </a:defRPr>
            </a:lvl1pPr>
          </a:lstStyle>
          <a:p>
            <a:r>
              <a:rPr lang="en-US"/>
              <a:t>Click to edit Master title style</a:t>
            </a:r>
            <a:endParaRPr lang="en-US" dirty="0"/>
          </a:p>
        </p:txBody>
      </p:sp>
      <p:sp>
        <p:nvSpPr>
          <p:cNvPr id="3" name="Text Placeholder 6"/>
          <p:cNvSpPr>
            <a:spLocks noGrp="1"/>
          </p:cNvSpPr>
          <p:nvPr>
            <p:ph type="body" sz="quarter" idx="10"/>
          </p:nvPr>
        </p:nvSpPr>
        <p:spPr>
          <a:xfrm>
            <a:off x="571500" y="1095375"/>
            <a:ext cx="8001000" cy="419100"/>
          </a:xfrm>
          <a:prstGeom prst="rect">
            <a:avLst/>
          </a:prstGeom>
        </p:spPr>
        <p:txBody>
          <a:bodyPr vert="horz" lIns="0" tIns="0" rIns="0" bIns="0"/>
          <a:lstStyle>
            <a:lvl1pPr algn="l" defTabSz="-292894">
              <a:tabLst/>
              <a:defRPr sz="1688" baseline="0">
                <a:solidFill>
                  <a:schemeClr val="accent6"/>
                </a:solidFill>
                <a:latin typeface="FreightSansLFPro Med"/>
              </a:defRPr>
            </a:lvl1pPr>
            <a:lvl2pPr algn="l">
              <a:defRPr sz="1688" baseline="0">
                <a:solidFill>
                  <a:srgbClr val="5890FF"/>
                </a:solidFill>
                <a:latin typeface="FreightSansLFPro Med"/>
              </a:defRPr>
            </a:lvl2pPr>
            <a:lvl3pPr algn="l">
              <a:defRPr sz="1688" baseline="0">
                <a:solidFill>
                  <a:srgbClr val="5890FF"/>
                </a:solidFill>
                <a:latin typeface="FreightSansLFPro Med"/>
              </a:defRPr>
            </a:lvl3pPr>
            <a:lvl4pPr algn="l">
              <a:defRPr sz="1688" baseline="0">
                <a:solidFill>
                  <a:srgbClr val="5890FF"/>
                </a:solidFill>
                <a:latin typeface="FreightSansLFPro Med"/>
              </a:defRPr>
            </a:lvl4pPr>
            <a:lvl5pPr algn="l">
              <a:defRPr sz="1688" baseline="0">
                <a:solidFill>
                  <a:srgbClr val="5890FF"/>
                </a:solidFill>
                <a:latin typeface="FreightSansLFPro Med"/>
              </a:defRPr>
            </a:lvl5pPr>
          </a:lstStyle>
          <a:p>
            <a:pPr lvl="0"/>
            <a:r>
              <a:rPr lang="en-US"/>
              <a:t>Click to edit Master text styles</a:t>
            </a:r>
          </a:p>
        </p:txBody>
      </p:sp>
    </p:spTree>
    <p:extLst>
      <p:ext uri="{BB962C8B-B14F-4D97-AF65-F5344CB8AC3E}">
        <p14:creationId xmlns:p14="http://schemas.microsoft.com/office/powerpoint/2010/main" val="2465758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1FD485-E67D-5C49-B7B1-A012E1B4141B}" type="datetimeFigureOut">
              <a:rPr lang="en-US" smtClean="0">
                <a:solidFill>
                  <a:prstClr val="black">
                    <a:tint val="75000"/>
                  </a:prstClr>
                </a:solidFill>
              </a:rPr>
              <a:pPr/>
              <a:t>4/1/19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404EE8-4C17-194F-9ED2-FF58A6EC922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013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60" r:id="rId9"/>
    <p:sldLayoutId id="2147483661" r:id="rId10"/>
    <p:sldLayoutId id="214748366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stanford-qa.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7.xml"/><Relationship Id="rId16"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4.pn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jalammar.github.io/illustrated-ber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jalammar.github.io/illustrated-ber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jalammar.github.io/illustrated-ber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jalammar.github.io/illustrated-ber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jalammar.github.io/illustrated-ber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hyperlink" Target="http://lrec-conf.org/proceedings/lrec2012/pdf/1072_Paper.pdf"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hyperlink" Target="https://www.independent.co.uk/infact/brexit-second-referendum-false-claims-eu-referendum-campaign-lies-fake-news-a8113381.html" TargetMode="External"/><Relationship Id="rId4" Type="http://schemas.openxmlformats.org/officeDocument/2006/relationships/hyperlink" Target="https://www.cs.utexas.edu/~mooney/cs388/slides/dist-sem-intro-NLP-class-UT.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allenai.org/data/data-all.html"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hyperlink" Target="https://arxiv.org/abs/1707.03904" TargetMode="External"/><Relationship Id="rId4" Type="http://schemas.openxmlformats.org/officeDocument/2006/relationships/hyperlink" Target="https://arxiv.org/pdf/1704.05179.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581B26-E295-2B49-8067-89AC88424F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a:p>
        </p:txBody>
      </p:sp>
      <p:sp>
        <p:nvSpPr>
          <p:cNvPr id="2" name="Title 1">
            <a:extLst>
              <a:ext uri="{FF2B5EF4-FFF2-40B4-BE49-F238E27FC236}">
                <a16:creationId xmlns:a16="http://schemas.microsoft.com/office/drawing/2014/main" id="{C847D663-DAFA-164D-BEB4-23C95A3EA9FE}"/>
              </a:ext>
            </a:extLst>
          </p:cNvPr>
          <p:cNvSpPr>
            <a:spLocks noGrp="1"/>
          </p:cNvSpPr>
          <p:nvPr>
            <p:ph type="title" idx="4294967295"/>
          </p:nvPr>
        </p:nvSpPr>
        <p:spPr>
          <a:xfrm>
            <a:off x="334297" y="1341848"/>
            <a:ext cx="8520113" cy="573087"/>
          </a:xfrm>
        </p:spPr>
        <p:txBody>
          <a:bodyPr/>
          <a:lstStyle/>
          <a:p>
            <a:pPr algn="ctr"/>
            <a:r>
              <a:rPr lang="en-US" dirty="0">
                <a:solidFill>
                  <a:srgbClr val="0070C0"/>
                </a:solidFill>
              </a:rPr>
              <a:t>Conversational Search</a:t>
            </a:r>
            <a:br>
              <a:rPr lang="en-US" dirty="0">
                <a:solidFill>
                  <a:srgbClr val="0070C0"/>
                </a:solidFill>
              </a:rPr>
            </a:br>
            <a:r>
              <a:rPr lang="en-US" sz="2400" dirty="0">
                <a:solidFill>
                  <a:schemeClr val="bg1">
                    <a:lumMod val="50000"/>
                  </a:schemeClr>
                </a:solidFill>
              </a:rPr>
              <a:t>CORIA – EARIA</a:t>
            </a:r>
          </a:p>
        </p:txBody>
      </p:sp>
      <p:sp>
        <p:nvSpPr>
          <p:cNvPr id="3" name="TextBox 2">
            <a:extLst>
              <a:ext uri="{FF2B5EF4-FFF2-40B4-BE49-F238E27FC236}">
                <a16:creationId xmlns:a16="http://schemas.microsoft.com/office/drawing/2014/main" id="{D698A87F-39B2-304E-A8F5-05E37F34AD0A}"/>
              </a:ext>
            </a:extLst>
          </p:cNvPr>
          <p:cNvSpPr txBox="1"/>
          <p:nvPr/>
        </p:nvSpPr>
        <p:spPr>
          <a:xfrm>
            <a:off x="1974056" y="2846224"/>
            <a:ext cx="5240593" cy="1200329"/>
          </a:xfrm>
          <a:prstGeom prst="rect">
            <a:avLst/>
          </a:prstGeom>
          <a:noFill/>
        </p:spPr>
        <p:txBody>
          <a:bodyPr wrap="square" rtlCol="0">
            <a:spAutoFit/>
          </a:bodyPr>
          <a:lstStyle/>
          <a:p>
            <a:pPr algn="ctr"/>
            <a:r>
              <a:rPr lang="en-US" sz="1600" dirty="0"/>
              <a:t>Pierre-Emmanuel Mazaré</a:t>
            </a:r>
            <a:endParaRPr lang="en-US" sz="1600" dirty="0">
              <a:solidFill>
                <a:srgbClr val="0070C0"/>
              </a:solidFill>
            </a:endParaRPr>
          </a:p>
          <a:p>
            <a:pPr algn="ctr"/>
            <a:br>
              <a:rPr lang="en-US" dirty="0"/>
            </a:br>
            <a:r>
              <a:rPr lang="en-US" dirty="0"/>
              <a:t>Facebook AI Research (Paris)</a:t>
            </a:r>
          </a:p>
          <a:p>
            <a:pPr algn="ctr"/>
            <a:endParaRPr lang="en-US" dirty="0"/>
          </a:p>
          <a:p>
            <a:pPr algn="ctr"/>
            <a:r>
              <a:rPr lang="en-US" dirty="0"/>
              <a:t>March 18-22, 2019</a:t>
            </a:r>
          </a:p>
        </p:txBody>
      </p:sp>
    </p:spTree>
    <p:extLst>
      <p:ext uri="{BB962C8B-B14F-4D97-AF65-F5344CB8AC3E}">
        <p14:creationId xmlns:p14="http://schemas.microsoft.com/office/powerpoint/2010/main" val="296182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9" name="Google Shape;1579;p7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1578" name="Google Shape;1578;p70"/>
          <p:cNvSpPr txBox="1">
            <a:spLocks noGrp="1"/>
          </p:cNvSpPr>
          <p:nvPr>
            <p:ph type="title" idx="4294967295"/>
          </p:nvPr>
        </p:nvSpPr>
        <p:spPr>
          <a:xfrm>
            <a:off x="0" y="147638"/>
            <a:ext cx="8521700"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Stanford Question Answering Dataset (SQuAD)</a:t>
            </a:r>
            <a:endParaRPr/>
          </a:p>
          <a:p>
            <a:pPr marL="0" lvl="0" indent="0" algn="l" rtl="0">
              <a:spcBef>
                <a:spcPts val="0"/>
              </a:spcBef>
              <a:spcAft>
                <a:spcPts val="0"/>
              </a:spcAft>
              <a:buNone/>
            </a:pPr>
            <a:endParaRPr/>
          </a:p>
        </p:txBody>
      </p:sp>
      <p:grpSp>
        <p:nvGrpSpPr>
          <p:cNvPr id="1581" name="Google Shape;1581;p70"/>
          <p:cNvGrpSpPr/>
          <p:nvPr/>
        </p:nvGrpSpPr>
        <p:grpSpPr>
          <a:xfrm>
            <a:off x="1090175" y="1199700"/>
            <a:ext cx="6810550" cy="2642525"/>
            <a:chOff x="1090175" y="1199700"/>
            <a:chExt cx="6810550" cy="2642525"/>
          </a:xfrm>
        </p:grpSpPr>
        <p:sp>
          <p:nvSpPr>
            <p:cNvPr id="1582" name="Google Shape;1582;p70"/>
            <p:cNvSpPr txBox="1"/>
            <p:nvPr/>
          </p:nvSpPr>
          <p:spPr>
            <a:xfrm>
              <a:off x="1090178" y="1270650"/>
              <a:ext cx="1977000" cy="430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600" b="1">
                  <a:solidFill>
                    <a:schemeClr val="accent3"/>
                  </a:solidFill>
                  <a:latin typeface="Proxima Nova"/>
                  <a:ea typeface="Proxima Nova"/>
                  <a:cs typeface="Proxima Nova"/>
                  <a:sym typeface="Proxima Nova"/>
                </a:rPr>
                <a:t>Text Passage</a:t>
              </a:r>
              <a:endParaRPr/>
            </a:p>
          </p:txBody>
        </p:sp>
        <p:sp>
          <p:nvSpPr>
            <p:cNvPr id="1583" name="Google Shape;1583;p70"/>
            <p:cNvSpPr txBox="1"/>
            <p:nvPr/>
          </p:nvSpPr>
          <p:spPr>
            <a:xfrm>
              <a:off x="5923725" y="1199700"/>
              <a:ext cx="1977000" cy="57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600" b="1">
                  <a:solidFill>
                    <a:schemeClr val="accent3"/>
                  </a:solidFill>
                  <a:latin typeface="Proxima Nova"/>
                  <a:ea typeface="Proxima Nova"/>
                  <a:cs typeface="Proxima Nova"/>
                  <a:sym typeface="Proxima Nova"/>
                </a:rPr>
                <a:t>Question + Answer</a:t>
              </a:r>
              <a:endParaRPr/>
            </a:p>
          </p:txBody>
        </p:sp>
        <p:sp>
          <p:nvSpPr>
            <p:cNvPr id="1584" name="Google Shape;1584;p70"/>
            <p:cNvSpPr/>
            <p:nvPr/>
          </p:nvSpPr>
          <p:spPr>
            <a:xfrm>
              <a:off x="5923725" y="1772850"/>
              <a:ext cx="1977000" cy="7425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lt1"/>
                  </a:solidFill>
                </a:rPr>
                <a:t>Where do water droplets collide with ice crystals to form precipitation?</a:t>
              </a:r>
              <a:endParaRPr sz="1200">
                <a:solidFill>
                  <a:srgbClr val="FFFFFF"/>
                </a:solidFill>
              </a:endParaRPr>
            </a:p>
          </p:txBody>
        </p:sp>
        <p:sp>
          <p:nvSpPr>
            <p:cNvPr id="1585" name="Google Shape;1585;p70"/>
            <p:cNvSpPr/>
            <p:nvPr/>
          </p:nvSpPr>
          <p:spPr>
            <a:xfrm>
              <a:off x="5923725" y="3099725"/>
              <a:ext cx="1977000" cy="742500"/>
            </a:xfrm>
            <a:prstGeom prst="roundRect">
              <a:avLst>
                <a:gd name="adj" fmla="val 16667"/>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lt1"/>
                  </a:solidFill>
                </a:rPr>
                <a:t>within a cloud</a:t>
              </a:r>
              <a:endParaRPr>
                <a:solidFill>
                  <a:srgbClr val="FFFFFF"/>
                </a:solidFill>
              </a:endParaRPr>
            </a:p>
          </p:txBody>
        </p:sp>
        <p:sp>
          <p:nvSpPr>
            <p:cNvPr id="1586" name="Google Shape;1586;p70"/>
            <p:cNvSpPr/>
            <p:nvPr/>
          </p:nvSpPr>
          <p:spPr>
            <a:xfrm>
              <a:off x="1090175"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t>[...] Precipitation forms as smaller droplets coalesce via collision with other rain drops or ice crystals </a:t>
              </a:r>
              <a:r>
                <a:rPr lang="en-GB" sz="1200" b="1">
                  <a:solidFill>
                    <a:schemeClr val="dk2"/>
                  </a:solidFill>
                </a:rPr>
                <a:t>within a cloud</a:t>
              </a:r>
              <a:r>
                <a:rPr lang="en-GB" sz="1200"/>
                <a:t>. Short, intense periods of rain in scattered locations are called “showers”.</a:t>
              </a:r>
              <a:endParaRPr sz="800"/>
            </a:p>
          </p:txBody>
        </p:sp>
      </p:grpSp>
      <p:sp>
        <p:nvSpPr>
          <p:cNvPr id="1587" name="Google Shape;1587;p70"/>
          <p:cNvSpPr txBox="1"/>
          <p:nvPr/>
        </p:nvSpPr>
        <p:spPr>
          <a:xfrm>
            <a:off x="1096825" y="3104500"/>
            <a:ext cx="4823100" cy="2820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600" b="1">
                <a:solidFill>
                  <a:schemeClr val="accent3"/>
                </a:solidFill>
                <a:latin typeface="Proxima Nova"/>
                <a:ea typeface="Proxima Nova"/>
                <a:cs typeface="Proxima Nova"/>
                <a:sym typeface="Proxima Nova"/>
              </a:rPr>
              <a:t>Task:</a:t>
            </a:r>
            <a:r>
              <a:rPr lang="en-GB" sz="1600">
                <a:solidFill>
                  <a:schemeClr val="accent3"/>
                </a:solidFill>
                <a:latin typeface="Proxima Nova"/>
                <a:ea typeface="Proxima Nova"/>
                <a:cs typeface="Proxima Nova"/>
                <a:sym typeface="Proxima Nova"/>
              </a:rPr>
              <a:t> Given a paragraph and a question about it, predict the text span that states the correct answer.</a:t>
            </a:r>
            <a:endParaRPr/>
          </a:p>
        </p:txBody>
      </p:sp>
      <p:grpSp>
        <p:nvGrpSpPr>
          <p:cNvPr id="6" name="Group 5">
            <a:extLst>
              <a:ext uri="{FF2B5EF4-FFF2-40B4-BE49-F238E27FC236}">
                <a16:creationId xmlns:a16="http://schemas.microsoft.com/office/drawing/2014/main" id="{4649DD1F-BB40-8D43-934E-5316B8CA97B5}"/>
              </a:ext>
            </a:extLst>
          </p:cNvPr>
          <p:cNvGrpSpPr/>
          <p:nvPr/>
        </p:nvGrpSpPr>
        <p:grpSpPr>
          <a:xfrm>
            <a:off x="2382689" y="764077"/>
            <a:ext cx="4529540" cy="4164255"/>
            <a:chOff x="1600200" y="256499"/>
            <a:chExt cx="4529540" cy="4164255"/>
          </a:xfrm>
        </p:grpSpPr>
        <p:pic>
          <p:nvPicPr>
            <p:cNvPr id="3" name="Picture 2">
              <a:extLst>
                <a:ext uri="{FF2B5EF4-FFF2-40B4-BE49-F238E27FC236}">
                  <a16:creationId xmlns:a16="http://schemas.microsoft.com/office/drawing/2014/main" id="{5E8BB648-3DD7-814F-8208-7133ED6BAEB1}"/>
                </a:ext>
              </a:extLst>
            </p:cNvPr>
            <p:cNvPicPr>
              <a:picLocks noChangeAspect="1"/>
            </p:cNvPicPr>
            <p:nvPr/>
          </p:nvPicPr>
          <p:blipFill>
            <a:blip r:embed="rId3"/>
            <a:stretch>
              <a:fillRect/>
            </a:stretch>
          </p:blipFill>
          <p:spPr>
            <a:xfrm>
              <a:off x="1600200" y="256499"/>
              <a:ext cx="4529540" cy="4164255"/>
            </a:xfrm>
            <a:prstGeom prst="rect">
              <a:avLst/>
            </a:prstGeom>
            <a:ln w="57150">
              <a:solidFill>
                <a:schemeClr val="accent5"/>
              </a:solidFill>
            </a:ln>
          </p:spPr>
        </p:pic>
        <p:sp>
          <p:nvSpPr>
            <p:cNvPr id="5" name="TextBox 4">
              <a:extLst>
                <a:ext uri="{FF2B5EF4-FFF2-40B4-BE49-F238E27FC236}">
                  <a16:creationId xmlns:a16="http://schemas.microsoft.com/office/drawing/2014/main" id="{0485719F-FDFD-1B45-97DB-061825F62E28}"/>
                </a:ext>
              </a:extLst>
            </p:cNvPr>
            <p:cNvSpPr txBox="1"/>
            <p:nvPr/>
          </p:nvSpPr>
          <p:spPr>
            <a:xfrm>
              <a:off x="2253047" y="3217352"/>
              <a:ext cx="3426296" cy="615553"/>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000" dirty="0"/>
                <a:t>Very popular leaderboard!</a:t>
              </a:r>
            </a:p>
            <a:p>
              <a:pPr algn="ctr"/>
              <a:r>
                <a:rPr lang="en-US" dirty="0">
                  <a:solidFill>
                    <a:schemeClr val="bg1"/>
                  </a:solidFill>
                  <a:hlinkClick r:id="rId4">
                    <a:extLst>
                      <a:ext uri="{A12FA001-AC4F-418D-AE19-62706E023703}">
                        <ahyp:hlinkClr xmlns:ahyp="http://schemas.microsoft.com/office/drawing/2018/hyperlinkcolor" val="tx"/>
                      </a:ext>
                    </a:extLst>
                  </a:hlinkClick>
                </a:rPr>
                <a:t>https://stanford-qa.com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1" name="Google Shape;1771;p7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1770" name="Google Shape;1770;p77"/>
          <p:cNvSpPr txBox="1">
            <a:spLocks noGrp="1"/>
          </p:cNvSpPr>
          <p:nvPr>
            <p:ph type="title" idx="4294967295"/>
          </p:nvPr>
        </p:nvSpPr>
        <p:spPr>
          <a:xfrm>
            <a:off x="433388" y="444500"/>
            <a:ext cx="8710612"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Attentive Reader Model: Overview</a:t>
            </a:r>
            <a:endParaRPr dirty="0"/>
          </a:p>
        </p:txBody>
      </p:sp>
      <p:sp>
        <p:nvSpPr>
          <p:cNvPr id="1772" name="Google Shape;1772;p77"/>
          <p:cNvSpPr txBox="1"/>
          <p:nvPr/>
        </p:nvSpPr>
        <p:spPr>
          <a:xfrm>
            <a:off x="493482" y="1669849"/>
            <a:ext cx="3137700" cy="14646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accent3"/>
              </a:buClr>
              <a:buSzPts val="1600"/>
              <a:buFont typeface="Proxima Nova"/>
              <a:buChar char="●"/>
            </a:pPr>
            <a:r>
              <a:rPr lang="en-GB" sz="1600" dirty="0">
                <a:solidFill>
                  <a:schemeClr val="accent3"/>
                </a:solidFill>
                <a:latin typeface="Proxima Nova"/>
                <a:ea typeface="Proxima Nova"/>
                <a:cs typeface="Proxima Nova"/>
                <a:sym typeface="Proxima Nova"/>
              </a:rPr>
              <a:t>‘early’ neural model for Machine Reading</a:t>
            </a:r>
            <a:endParaRPr sz="1600" dirty="0">
              <a:solidFill>
                <a:schemeClr val="accent3"/>
              </a:solidFill>
              <a:latin typeface="Proxima Nova"/>
              <a:ea typeface="Proxima Nova"/>
              <a:cs typeface="Proxima Nova"/>
              <a:sym typeface="Proxima Nova"/>
            </a:endParaRPr>
          </a:p>
          <a:p>
            <a:pPr marL="457200" lvl="0" indent="-330200" algn="l" rtl="0">
              <a:lnSpc>
                <a:spcPct val="100000"/>
              </a:lnSpc>
              <a:spcBef>
                <a:spcPts val="1600"/>
              </a:spcBef>
              <a:spcAft>
                <a:spcPts val="1600"/>
              </a:spcAft>
              <a:buClr>
                <a:schemeClr val="accent3"/>
              </a:buClr>
              <a:buSzPts val="1600"/>
              <a:buFont typeface="Proxima Nova"/>
              <a:buChar char="●"/>
            </a:pPr>
            <a:r>
              <a:rPr lang="en-GB" sz="1600" dirty="0">
                <a:solidFill>
                  <a:schemeClr val="accent3"/>
                </a:solidFill>
                <a:latin typeface="Proxima Nova"/>
                <a:ea typeface="Proxima Nova"/>
                <a:cs typeface="Proxima Nova"/>
                <a:sym typeface="Proxima Nova"/>
              </a:rPr>
              <a:t>main components reused in many other models</a:t>
            </a:r>
            <a:endParaRPr sz="1600" b="1" dirty="0">
              <a:solidFill>
                <a:schemeClr val="accent3"/>
              </a:solidFill>
              <a:latin typeface="Proxima Nova"/>
              <a:ea typeface="Proxima Nova"/>
              <a:cs typeface="Proxima Nova"/>
              <a:sym typeface="Proxima Nova"/>
            </a:endParaRPr>
          </a:p>
        </p:txBody>
      </p:sp>
      <p:pic>
        <p:nvPicPr>
          <p:cNvPr id="1773" name="Google Shape;1773;p77"/>
          <p:cNvPicPr preferRelativeResize="0"/>
          <p:nvPr/>
        </p:nvPicPr>
        <p:blipFill>
          <a:blip r:embed="rId3">
            <a:alphaModFix/>
          </a:blip>
          <a:stretch>
            <a:fillRect/>
          </a:stretch>
        </p:blipFill>
        <p:spPr>
          <a:xfrm>
            <a:off x="3726650" y="1760150"/>
            <a:ext cx="4595800" cy="2571700"/>
          </a:xfrm>
          <a:prstGeom prst="rect">
            <a:avLst/>
          </a:prstGeom>
          <a:noFill/>
          <a:ln>
            <a:noFill/>
          </a:ln>
        </p:spPr>
      </p:pic>
      <p:sp>
        <p:nvSpPr>
          <p:cNvPr id="1774" name="Google Shape;1774;p77"/>
          <p:cNvSpPr/>
          <p:nvPr/>
        </p:nvSpPr>
        <p:spPr>
          <a:xfrm>
            <a:off x="3792575" y="4422150"/>
            <a:ext cx="9411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Precipitation</a:t>
            </a:r>
            <a:endParaRPr sz="1000"/>
          </a:p>
        </p:txBody>
      </p:sp>
      <p:sp>
        <p:nvSpPr>
          <p:cNvPr id="1775" name="Google Shape;1775;p77"/>
          <p:cNvSpPr/>
          <p:nvPr/>
        </p:nvSpPr>
        <p:spPr>
          <a:xfrm>
            <a:off x="4796000" y="4422150"/>
            <a:ext cx="5487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forms</a:t>
            </a:r>
            <a:endParaRPr sz="1000"/>
          </a:p>
        </p:txBody>
      </p:sp>
      <p:sp>
        <p:nvSpPr>
          <p:cNvPr id="1776" name="Google Shape;1776;p77"/>
          <p:cNvSpPr/>
          <p:nvPr/>
        </p:nvSpPr>
        <p:spPr>
          <a:xfrm>
            <a:off x="5407025" y="4422150"/>
            <a:ext cx="3963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as</a:t>
            </a:r>
            <a:endParaRPr sz="1000"/>
          </a:p>
        </p:txBody>
      </p:sp>
      <p:sp>
        <p:nvSpPr>
          <p:cNvPr id="1777" name="Google Shape;1777;p77"/>
          <p:cNvSpPr/>
          <p:nvPr/>
        </p:nvSpPr>
        <p:spPr>
          <a:xfrm>
            <a:off x="5865650" y="4422150"/>
            <a:ext cx="6435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smaller</a:t>
            </a:r>
            <a:endParaRPr sz="1000"/>
          </a:p>
        </p:txBody>
      </p:sp>
      <p:sp>
        <p:nvSpPr>
          <p:cNvPr id="1778" name="Google Shape;1778;p77"/>
          <p:cNvSpPr/>
          <p:nvPr/>
        </p:nvSpPr>
        <p:spPr>
          <a:xfrm>
            <a:off x="6664125" y="4422150"/>
            <a:ext cx="5487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How</a:t>
            </a:r>
            <a:endParaRPr sz="1200">
              <a:solidFill>
                <a:srgbClr val="FFFFFF"/>
              </a:solidFill>
            </a:endParaRPr>
          </a:p>
        </p:txBody>
      </p:sp>
      <p:sp>
        <p:nvSpPr>
          <p:cNvPr id="1779" name="Google Shape;1779;p77"/>
          <p:cNvSpPr/>
          <p:nvPr/>
        </p:nvSpPr>
        <p:spPr>
          <a:xfrm>
            <a:off x="7292650" y="4422150"/>
            <a:ext cx="3963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do</a:t>
            </a:r>
            <a:endParaRPr sz="1200">
              <a:solidFill>
                <a:srgbClr val="FFFFFF"/>
              </a:solidFill>
            </a:endParaRPr>
          </a:p>
        </p:txBody>
      </p:sp>
      <p:sp>
        <p:nvSpPr>
          <p:cNvPr id="1780" name="Google Shape;1780;p77"/>
          <p:cNvSpPr/>
          <p:nvPr/>
        </p:nvSpPr>
        <p:spPr>
          <a:xfrm>
            <a:off x="7768775" y="4422150"/>
            <a:ext cx="5487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water</a:t>
            </a:r>
            <a:endParaRPr sz="1200">
              <a:solidFill>
                <a:srgbClr val="FFFFFF"/>
              </a:solidFill>
            </a:endParaRPr>
          </a:p>
        </p:txBody>
      </p:sp>
      <p:sp>
        <p:nvSpPr>
          <p:cNvPr id="1781" name="Google Shape;1781;p77"/>
          <p:cNvSpPr/>
          <p:nvPr/>
        </p:nvSpPr>
        <p:spPr>
          <a:xfrm>
            <a:off x="5910400" y="1322150"/>
            <a:ext cx="724500" cy="347700"/>
          </a:xfrm>
          <a:prstGeom prst="roundRect">
            <a:avLst>
              <a:gd name="adj" fmla="val 16667"/>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lt1"/>
                </a:solidFill>
              </a:rPr>
              <a:t>answer</a:t>
            </a:r>
            <a:endParaRPr>
              <a:solidFill>
                <a:srgbClr val="FFFFFF"/>
              </a:solidFill>
            </a:endParaRPr>
          </a:p>
        </p:txBody>
      </p:sp>
      <p:cxnSp>
        <p:nvCxnSpPr>
          <p:cNvPr id="1782" name="Google Shape;1782;p77"/>
          <p:cNvCxnSpPr>
            <a:endCxn id="1781" idx="2"/>
          </p:cNvCxnSpPr>
          <p:nvPr/>
        </p:nvCxnSpPr>
        <p:spPr>
          <a:xfrm rot="10800000">
            <a:off x="6272650" y="1669850"/>
            <a:ext cx="2100" cy="151800"/>
          </a:xfrm>
          <a:prstGeom prst="straightConnector1">
            <a:avLst/>
          </a:prstGeom>
          <a:noFill/>
          <a:ln w="19050" cap="flat" cmpd="sng">
            <a:solidFill>
              <a:schemeClr val="dk2"/>
            </a:solidFill>
            <a:prstDash val="solid"/>
            <a:round/>
            <a:headEnd type="none" w="med" len="med"/>
            <a:tailEnd type="triangle" w="med" len="med"/>
          </a:ln>
        </p:spPr>
      </p:cxnSp>
      <p:sp>
        <p:nvSpPr>
          <p:cNvPr id="1784" name="Google Shape;1784;p77"/>
          <p:cNvSpPr txBox="1"/>
          <p:nvPr/>
        </p:nvSpPr>
        <p:spPr>
          <a:xfrm>
            <a:off x="493482" y="938419"/>
            <a:ext cx="2856300" cy="3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solidFill>
                  <a:schemeClr val="bg1">
                    <a:lumMod val="50000"/>
                  </a:schemeClr>
                </a:solidFill>
              </a:rPr>
              <a:t>Hermann et al., NIPS’15</a:t>
            </a:r>
            <a:endParaRPr sz="1600" dirty="0">
              <a:solidFill>
                <a:schemeClr val="bg1">
                  <a:lumMod val="50000"/>
                </a:schemeClr>
              </a:solidFill>
            </a:endParaRPr>
          </a:p>
        </p:txBody>
      </p:sp>
      <p:sp>
        <p:nvSpPr>
          <p:cNvPr id="17" name="Google Shape;1831;p79">
            <a:extLst>
              <a:ext uri="{FF2B5EF4-FFF2-40B4-BE49-F238E27FC236}">
                <a16:creationId xmlns:a16="http://schemas.microsoft.com/office/drawing/2014/main" id="{47D062DB-78EA-1944-943E-5F277C502F57}"/>
              </a:ext>
            </a:extLst>
          </p:cNvPr>
          <p:cNvSpPr txBox="1"/>
          <p:nvPr/>
        </p:nvSpPr>
        <p:spPr>
          <a:xfrm>
            <a:off x="5499683" y="4761750"/>
            <a:ext cx="3092467"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dirty="0">
                <a:solidFill>
                  <a:schemeClr val="bg1">
                    <a:lumMod val="50000"/>
                  </a:schemeClr>
                </a:solidFill>
              </a:rPr>
              <a:t>Modified visualization from Hermann et. al. NIPS’15</a:t>
            </a:r>
            <a:endParaRPr sz="1000" dirty="0">
              <a:solidFill>
                <a:schemeClr val="bg1">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78"/>
          <p:cNvSpPr/>
          <p:nvPr/>
        </p:nvSpPr>
        <p:spPr>
          <a:xfrm>
            <a:off x="3652075" y="4321975"/>
            <a:ext cx="4820400" cy="523800"/>
          </a:xfrm>
          <a:prstGeom prst="roundRect">
            <a:avLst>
              <a:gd name="adj" fmla="val 16667"/>
            </a:avLst>
          </a:prstGeom>
          <a:solidFill>
            <a:srgbClr val="B0752F">
              <a:alpha val="2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1814" name="Google Shape;1814;p78"/>
          <p:cNvSpPr txBox="1">
            <a:spLocks noGrp="1"/>
          </p:cNvSpPr>
          <p:nvPr>
            <p:ph type="title" idx="4294967295"/>
          </p:nvPr>
        </p:nvSpPr>
        <p:spPr>
          <a:xfrm>
            <a:off x="433388" y="444500"/>
            <a:ext cx="8710612"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Attentive Reader Model: Overview</a:t>
            </a:r>
            <a:endParaRPr/>
          </a:p>
        </p:txBody>
      </p:sp>
      <p:pic>
        <p:nvPicPr>
          <p:cNvPr id="1791" name="Google Shape;1791;p78"/>
          <p:cNvPicPr preferRelativeResize="0"/>
          <p:nvPr/>
        </p:nvPicPr>
        <p:blipFill>
          <a:blip r:embed="rId3">
            <a:alphaModFix/>
          </a:blip>
          <a:stretch>
            <a:fillRect/>
          </a:stretch>
        </p:blipFill>
        <p:spPr>
          <a:xfrm>
            <a:off x="3726650" y="1760150"/>
            <a:ext cx="4595800" cy="2571700"/>
          </a:xfrm>
          <a:prstGeom prst="rect">
            <a:avLst/>
          </a:prstGeom>
          <a:noFill/>
          <a:ln>
            <a:noFill/>
          </a:ln>
        </p:spPr>
      </p:pic>
      <p:sp>
        <p:nvSpPr>
          <p:cNvPr id="1792" name="Google Shape;1792;p78"/>
          <p:cNvSpPr/>
          <p:nvPr/>
        </p:nvSpPr>
        <p:spPr>
          <a:xfrm>
            <a:off x="3652075" y="1239625"/>
            <a:ext cx="4820400" cy="677400"/>
          </a:xfrm>
          <a:prstGeom prst="roundRect">
            <a:avLst>
              <a:gd name="adj" fmla="val 16667"/>
            </a:avLst>
          </a:prstGeom>
          <a:solidFill>
            <a:srgbClr val="53545D">
              <a:alpha val="1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8"/>
          <p:cNvSpPr/>
          <p:nvPr/>
        </p:nvSpPr>
        <p:spPr>
          <a:xfrm>
            <a:off x="5910400" y="1322150"/>
            <a:ext cx="724500" cy="347700"/>
          </a:xfrm>
          <a:prstGeom prst="roundRect">
            <a:avLst>
              <a:gd name="adj" fmla="val 16667"/>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lt1"/>
                </a:solidFill>
              </a:rPr>
              <a:t>answer</a:t>
            </a:r>
            <a:endParaRPr>
              <a:solidFill>
                <a:srgbClr val="FFFFFF"/>
              </a:solidFill>
            </a:endParaRPr>
          </a:p>
        </p:txBody>
      </p:sp>
      <p:sp>
        <p:nvSpPr>
          <p:cNvPr id="1794" name="Google Shape;1794;p78"/>
          <p:cNvSpPr/>
          <p:nvPr/>
        </p:nvSpPr>
        <p:spPr>
          <a:xfrm>
            <a:off x="3792575" y="4422150"/>
            <a:ext cx="9411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Precipitation</a:t>
            </a:r>
            <a:endParaRPr sz="1000"/>
          </a:p>
        </p:txBody>
      </p:sp>
      <p:sp>
        <p:nvSpPr>
          <p:cNvPr id="1795" name="Google Shape;1795;p78"/>
          <p:cNvSpPr/>
          <p:nvPr/>
        </p:nvSpPr>
        <p:spPr>
          <a:xfrm>
            <a:off x="4796000" y="4422150"/>
            <a:ext cx="5487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forms</a:t>
            </a:r>
            <a:endParaRPr sz="1000"/>
          </a:p>
        </p:txBody>
      </p:sp>
      <p:sp>
        <p:nvSpPr>
          <p:cNvPr id="1796" name="Google Shape;1796;p78"/>
          <p:cNvSpPr/>
          <p:nvPr/>
        </p:nvSpPr>
        <p:spPr>
          <a:xfrm>
            <a:off x="5407025" y="4422150"/>
            <a:ext cx="3963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as</a:t>
            </a:r>
            <a:endParaRPr sz="1000"/>
          </a:p>
        </p:txBody>
      </p:sp>
      <p:sp>
        <p:nvSpPr>
          <p:cNvPr id="1797" name="Google Shape;1797;p78"/>
          <p:cNvSpPr/>
          <p:nvPr/>
        </p:nvSpPr>
        <p:spPr>
          <a:xfrm>
            <a:off x="5865650" y="4422150"/>
            <a:ext cx="6435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smaller</a:t>
            </a:r>
            <a:endParaRPr sz="1000"/>
          </a:p>
        </p:txBody>
      </p:sp>
      <p:sp>
        <p:nvSpPr>
          <p:cNvPr id="1798" name="Google Shape;1798;p78"/>
          <p:cNvSpPr/>
          <p:nvPr/>
        </p:nvSpPr>
        <p:spPr>
          <a:xfrm>
            <a:off x="6664125" y="4422150"/>
            <a:ext cx="5487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How</a:t>
            </a:r>
            <a:endParaRPr sz="1200">
              <a:solidFill>
                <a:srgbClr val="FFFFFF"/>
              </a:solidFill>
            </a:endParaRPr>
          </a:p>
        </p:txBody>
      </p:sp>
      <p:sp>
        <p:nvSpPr>
          <p:cNvPr id="1799" name="Google Shape;1799;p78"/>
          <p:cNvSpPr/>
          <p:nvPr/>
        </p:nvSpPr>
        <p:spPr>
          <a:xfrm>
            <a:off x="7292650" y="4422150"/>
            <a:ext cx="3963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do</a:t>
            </a:r>
            <a:endParaRPr sz="1200">
              <a:solidFill>
                <a:srgbClr val="FFFFFF"/>
              </a:solidFill>
            </a:endParaRPr>
          </a:p>
        </p:txBody>
      </p:sp>
      <p:sp>
        <p:nvSpPr>
          <p:cNvPr id="1800" name="Google Shape;1800;p78"/>
          <p:cNvSpPr/>
          <p:nvPr/>
        </p:nvSpPr>
        <p:spPr>
          <a:xfrm>
            <a:off x="7768775" y="4422150"/>
            <a:ext cx="5487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water</a:t>
            </a:r>
            <a:endParaRPr sz="1200">
              <a:solidFill>
                <a:srgbClr val="FFFFFF"/>
              </a:solidFill>
            </a:endParaRPr>
          </a:p>
        </p:txBody>
      </p:sp>
      <p:cxnSp>
        <p:nvCxnSpPr>
          <p:cNvPr id="1801" name="Google Shape;1801;p78"/>
          <p:cNvCxnSpPr>
            <a:endCxn id="1793" idx="2"/>
          </p:cNvCxnSpPr>
          <p:nvPr/>
        </p:nvCxnSpPr>
        <p:spPr>
          <a:xfrm rot="10800000">
            <a:off x="6272650" y="1669850"/>
            <a:ext cx="2100" cy="151800"/>
          </a:xfrm>
          <a:prstGeom prst="straightConnector1">
            <a:avLst/>
          </a:prstGeom>
          <a:noFill/>
          <a:ln w="19050" cap="flat" cmpd="sng">
            <a:solidFill>
              <a:schemeClr val="dk2"/>
            </a:solidFill>
            <a:prstDash val="solid"/>
            <a:round/>
            <a:headEnd type="none" w="med" len="med"/>
            <a:tailEnd type="triangle" w="med" len="med"/>
          </a:ln>
        </p:spPr>
      </p:cxnSp>
      <p:sp>
        <p:nvSpPr>
          <p:cNvPr id="1803" name="Google Shape;1803;p78"/>
          <p:cNvSpPr txBox="1"/>
          <p:nvPr/>
        </p:nvSpPr>
        <p:spPr>
          <a:xfrm>
            <a:off x="537200" y="4243950"/>
            <a:ext cx="2687100" cy="572700"/>
          </a:xfrm>
          <a:prstGeom prst="rect">
            <a:avLst/>
          </a:prstGeom>
          <a:noFill/>
          <a:ln w="19050" cap="flat" cmpd="sng">
            <a:solidFill>
              <a:srgbClr val="BF9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3"/>
                </a:solidFill>
                <a:latin typeface="Proxima Nova"/>
                <a:ea typeface="Proxima Nova"/>
                <a:cs typeface="Proxima Nova"/>
                <a:sym typeface="Proxima Nova"/>
              </a:rPr>
              <a:t>Input:</a:t>
            </a:r>
            <a:r>
              <a:rPr lang="en-GB">
                <a:solidFill>
                  <a:schemeClr val="accent3"/>
                </a:solidFill>
                <a:latin typeface="Proxima Nova"/>
                <a:ea typeface="Proxima Nova"/>
                <a:cs typeface="Proxima Nova"/>
                <a:sym typeface="Proxima Nova"/>
              </a:rPr>
              <a:t> Representing symbols as vectors</a:t>
            </a:r>
            <a:endParaRPr>
              <a:solidFill>
                <a:schemeClr val="accent3"/>
              </a:solidFill>
              <a:latin typeface="Proxima Nova"/>
              <a:ea typeface="Proxima Nova"/>
              <a:cs typeface="Proxima Nova"/>
              <a:sym typeface="Proxima Nova"/>
            </a:endParaRPr>
          </a:p>
        </p:txBody>
      </p:sp>
      <p:cxnSp>
        <p:nvCxnSpPr>
          <p:cNvPr id="1804" name="Google Shape;1804;p78"/>
          <p:cNvCxnSpPr>
            <a:stCxn id="1803" idx="3"/>
            <a:endCxn id="1789" idx="1"/>
          </p:cNvCxnSpPr>
          <p:nvPr/>
        </p:nvCxnSpPr>
        <p:spPr>
          <a:xfrm>
            <a:off x="3224300" y="4530300"/>
            <a:ext cx="427800" cy="53700"/>
          </a:xfrm>
          <a:prstGeom prst="straightConnector1">
            <a:avLst/>
          </a:prstGeom>
          <a:noFill/>
          <a:ln w="19050" cap="flat" cmpd="sng">
            <a:solidFill>
              <a:srgbClr val="BF9000"/>
            </a:solidFill>
            <a:prstDash val="dash"/>
            <a:round/>
            <a:headEnd type="none" w="med" len="med"/>
            <a:tailEnd type="none" w="med" len="med"/>
          </a:ln>
        </p:spPr>
      </p:cxnSp>
      <p:sp>
        <p:nvSpPr>
          <p:cNvPr id="1805" name="Google Shape;1805;p78"/>
          <p:cNvSpPr/>
          <p:nvPr/>
        </p:nvSpPr>
        <p:spPr>
          <a:xfrm>
            <a:off x="3652150" y="2500325"/>
            <a:ext cx="2777100" cy="1750200"/>
          </a:xfrm>
          <a:prstGeom prst="roundRect">
            <a:avLst>
              <a:gd name="adj" fmla="val 4256"/>
            </a:avLst>
          </a:prstGeom>
          <a:solidFill>
            <a:srgbClr val="3C3FCC">
              <a:alpha val="1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8"/>
          <p:cNvSpPr/>
          <p:nvPr/>
        </p:nvSpPr>
        <p:spPr>
          <a:xfrm>
            <a:off x="3652150" y="2008150"/>
            <a:ext cx="4820400" cy="384900"/>
          </a:xfrm>
          <a:prstGeom prst="roundRect">
            <a:avLst>
              <a:gd name="adj" fmla="val 16667"/>
            </a:avLst>
          </a:prstGeom>
          <a:solidFill>
            <a:srgbClr val="37CC91">
              <a:alpha val="1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07" name="Google Shape;1807;p78"/>
          <p:cNvCxnSpPr>
            <a:stCxn id="1808" idx="3"/>
            <a:endCxn id="1792" idx="1"/>
          </p:cNvCxnSpPr>
          <p:nvPr/>
        </p:nvCxnSpPr>
        <p:spPr>
          <a:xfrm>
            <a:off x="3210250" y="1578325"/>
            <a:ext cx="441900" cy="0"/>
          </a:xfrm>
          <a:prstGeom prst="straightConnector1">
            <a:avLst/>
          </a:prstGeom>
          <a:noFill/>
          <a:ln w="19050" cap="flat" cmpd="sng">
            <a:solidFill>
              <a:schemeClr val="accent3"/>
            </a:solidFill>
            <a:prstDash val="dash"/>
            <a:round/>
            <a:headEnd type="none" w="med" len="med"/>
            <a:tailEnd type="none" w="med" len="med"/>
          </a:ln>
        </p:spPr>
      </p:cxnSp>
      <p:cxnSp>
        <p:nvCxnSpPr>
          <p:cNvPr id="1809" name="Google Shape;1809;p78"/>
          <p:cNvCxnSpPr>
            <a:stCxn id="1810" idx="3"/>
            <a:endCxn id="1806" idx="1"/>
          </p:cNvCxnSpPr>
          <p:nvPr/>
        </p:nvCxnSpPr>
        <p:spPr>
          <a:xfrm rot="10800000" flipH="1">
            <a:off x="3213800" y="2200600"/>
            <a:ext cx="438300" cy="400800"/>
          </a:xfrm>
          <a:prstGeom prst="straightConnector1">
            <a:avLst/>
          </a:prstGeom>
          <a:noFill/>
          <a:ln w="19050" cap="flat" cmpd="sng">
            <a:solidFill>
              <a:schemeClr val="dk2"/>
            </a:solidFill>
            <a:prstDash val="dash"/>
            <a:round/>
            <a:headEnd type="none" w="med" len="med"/>
            <a:tailEnd type="none" w="med" len="med"/>
          </a:ln>
        </p:spPr>
      </p:cxnSp>
      <p:cxnSp>
        <p:nvCxnSpPr>
          <p:cNvPr id="1811" name="Google Shape;1811;p78"/>
          <p:cNvCxnSpPr>
            <a:stCxn id="1812" idx="3"/>
            <a:endCxn id="1805" idx="1"/>
          </p:cNvCxnSpPr>
          <p:nvPr/>
        </p:nvCxnSpPr>
        <p:spPr>
          <a:xfrm rot="10800000" flipH="1">
            <a:off x="3220750" y="3375500"/>
            <a:ext cx="431400" cy="252300"/>
          </a:xfrm>
          <a:prstGeom prst="straightConnector1">
            <a:avLst/>
          </a:prstGeom>
          <a:noFill/>
          <a:ln w="19050" cap="flat" cmpd="sng">
            <a:solidFill>
              <a:srgbClr val="6FA8DC"/>
            </a:solidFill>
            <a:prstDash val="dash"/>
            <a:round/>
            <a:headEnd type="none" w="med" len="med"/>
            <a:tailEnd type="none" w="med" len="med"/>
          </a:ln>
        </p:spPr>
      </p:cxnSp>
      <p:sp>
        <p:nvSpPr>
          <p:cNvPr id="1808" name="Google Shape;1808;p78"/>
          <p:cNvSpPr txBox="1"/>
          <p:nvPr/>
        </p:nvSpPr>
        <p:spPr>
          <a:xfrm>
            <a:off x="554650" y="1252375"/>
            <a:ext cx="2655600" cy="6519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3"/>
                </a:solidFill>
                <a:latin typeface="Proxima Nova"/>
                <a:ea typeface="Proxima Nova"/>
                <a:cs typeface="Proxima Nova"/>
                <a:sym typeface="Proxima Nova"/>
              </a:rPr>
              <a:t>Answer Selection:</a:t>
            </a:r>
            <a:br>
              <a:rPr lang="en-GB">
                <a:solidFill>
                  <a:schemeClr val="accent3"/>
                </a:solidFill>
                <a:latin typeface="Proxima Nova"/>
                <a:ea typeface="Proxima Nova"/>
                <a:cs typeface="Proxima Nova"/>
                <a:sym typeface="Proxima Nova"/>
              </a:rPr>
            </a:br>
            <a:r>
              <a:rPr lang="en-GB">
                <a:solidFill>
                  <a:schemeClr val="accent3"/>
                </a:solidFill>
                <a:latin typeface="Proxima Nova"/>
                <a:ea typeface="Proxima Nova"/>
                <a:cs typeface="Proxima Nova"/>
                <a:sym typeface="Proxima Nova"/>
              </a:rPr>
              <a:t>answer prediction</a:t>
            </a:r>
            <a:endParaRPr>
              <a:solidFill>
                <a:schemeClr val="accent3"/>
              </a:solidFill>
              <a:latin typeface="Proxima Nova"/>
              <a:ea typeface="Proxima Nova"/>
              <a:cs typeface="Proxima Nova"/>
              <a:sym typeface="Proxima Nova"/>
            </a:endParaRPr>
          </a:p>
        </p:txBody>
      </p:sp>
      <p:sp>
        <p:nvSpPr>
          <p:cNvPr id="1810" name="Google Shape;1810;p78"/>
          <p:cNvSpPr txBox="1"/>
          <p:nvPr/>
        </p:nvSpPr>
        <p:spPr>
          <a:xfrm>
            <a:off x="547700" y="2191150"/>
            <a:ext cx="2666100" cy="820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3"/>
                </a:solidFill>
                <a:latin typeface="Proxima Nova"/>
                <a:ea typeface="Proxima Nova"/>
                <a:cs typeface="Proxima Nova"/>
                <a:sym typeface="Proxima Nova"/>
              </a:rPr>
              <a:t>Sequence Interaction:</a:t>
            </a:r>
            <a:endParaRPr b="1">
              <a:solidFill>
                <a:schemeClr val="accent3"/>
              </a:solidFill>
              <a:latin typeface="Proxima Nova"/>
              <a:ea typeface="Proxima Nova"/>
              <a:cs typeface="Proxima Nova"/>
              <a:sym typeface="Proxima Nova"/>
            </a:endParaRPr>
          </a:p>
          <a:p>
            <a:pPr marL="0" lvl="0" indent="0" algn="l" rtl="0">
              <a:spcBef>
                <a:spcPts val="0"/>
              </a:spcBef>
              <a:spcAft>
                <a:spcPts val="0"/>
              </a:spcAft>
              <a:buNone/>
            </a:pPr>
            <a:r>
              <a:rPr lang="en-GB">
                <a:solidFill>
                  <a:schemeClr val="accent3"/>
                </a:solidFill>
                <a:latin typeface="Proxima Nova"/>
                <a:ea typeface="Proxima Nova"/>
                <a:cs typeface="Proxima Nova"/>
                <a:sym typeface="Proxima Nova"/>
              </a:rPr>
              <a:t>Matching text with question</a:t>
            </a:r>
            <a:endParaRPr>
              <a:solidFill>
                <a:schemeClr val="accent3"/>
              </a:solidFill>
              <a:latin typeface="Proxima Nova"/>
              <a:ea typeface="Proxima Nova"/>
              <a:cs typeface="Proxima Nova"/>
              <a:sym typeface="Proxima Nova"/>
            </a:endParaRPr>
          </a:p>
        </p:txBody>
      </p:sp>
      <p:sp>
        <p:nvSpPr>
          <p:cNvPr id="1812" name="Google Shape;1812;p78"/>
          <p:cNvSpPr txBox="1"/>
          <p:nvPr/>
        </p:nvSpPr>
        <p:spPr>
          <a:xfrm>
            <a:off x="554650" y="3265700"/>
            <a:ext cx="2666100" cy="724200"/>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b="1">
                <a:solidFill>
                  <a:schemeClr val="accent3"/>
                </a:solidFill>
                <a:latin typeface="Proxima Nova"/>
                <a:ea typeface="Proxima Nova"/>
                <a:cs typeface="Proxima Nova"/>
                <a:sym typeface="Proxima Nova"/>
              </a:rPr>
              <a:t>Composition:</a:t>
            </a:r>
            <a:r>
              <a:rPr lang="en-GB">
                <a:solidFill>
                  <a:schemeClr val="accent3"/>
                </a:solidFill>
                <a:latin typeface="Proxima Nova"/>
                <a:ea typeface="Proxima Nova"/>
                <a:cs typeface="Proxima Nova"/>
                <a:sym typeface="Proxima Nova"/>
              </a:rPr>
              <a:t> incorporating context around words</a:t>
            </a:r>
            <a:endParaRPr>
              <a:solidFill>
                <a:schemeClr val="accent3"/>
              </a:solidFill>
              <a:latin typeface="Proxima Nova"/>
              <a:ea typeface="Proxima Nova"/>
              <a:cs typeface="Proxima Nova"/>
              <a:sym typeface="Proxima Nova"/>
            </a:endParaRPr>
          </a:p>
        </p:txBody>
      </p:sp>
      <p:sp>
        <p:nvSpPr>
          <p:cNvPr id="1813" name="Google Shape;1813;p78"/>
          <p:cNvSpPr/>
          <p:nvPr/>
        </p:nvSpPr>
        <p:spPr>
          <a:xfrm>
            <a:off x="6524625" y="2488400"/>
            <a:ext cx="1947900" cy="1762500"/>
          </a:xfrm>
          <a:prstGeom prst="roundRect">
            <a:avLst>
              <a:gd name="adj" fmla="val 6755"/>
            </a:avLst>
          </a:prstGeom>
          <a:solidFill>
            <a:srgbClr val="3C3FCC">
              <a:alpha val="1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31;p79">
            <a:extLst>
              <a:ext uri="{FF2B5EF4-FFF2-40B4-BE49-F238E27FC236}">
                <a16:creationId xmlns:a16="http://schemas.microsoft.com/office/drawing/2014/main" id="{0CA43D00-FC80-7949-A007-85E8F3A9439A}"/>
              </a:ext>
            </a:extLst>
          </p:cNvPr>
          <p:cNvSpPr txBox="1"/>
          <p:nvPr/>
        </p:nvSpPr>
        <p:spPr>
          <a:xfrm>
            <a:off x="5499683" y="4761750"/>
            <a:ext cx="3092467"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dirty="0">
                <a:solidFill>
                  <a:schemeClr val="bg1">
                    <a:lumMod val="50000"/>
                  </a:schemeClr>
                </a:solidFill>
              </a:rPr>
              <a:t>Modified visualization from Hermann et. al. NIPS’15</a:t>
            </a:r>
            <a:endParaRPr sz="1000"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0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81" name="Google Shape;1881;p8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1867" name="Google Shape;1867;p82"/>
          <p:cNvSpPr txBox="1">
            <a:spLocks noGrp="1"/>
          </p:cNvSpPr>
          <p:nvPr>
            <p:ph type="body" idx="4294967295"/>
          </p:nvPr>
        </p:nvSpPr>
        <p:spPr>
          <a:xfrm>
            <a:off x="633532" y="3641499"/>
            <a:ext cx="8289235" cy="385763"/>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600" b="1" dirty="0"/>
              <a:t>Similar meaning of words → similar vector representations – see previous lectures!</a:t>
            </a:r>
            <a:endParaRPr sz="1600" b="1" dirty="0"/>
          </a:p>
          <a:p>
            <a:pPr marL="0" marR="0" lvl="0" indent="0" algn="l" rtl="0">
              <a:lnSpc>
                <a:spcPct val="115000"/>
              </a:lnSpc>
              <a:spcBef>
                <a:spcPts val="1600"/>
              </a:spcBef>
              <a:spcAft>
                <a:spcPts val="1600"/>
              </a:spcAft>
              <a:buNone/>
            </a:pPr>
            <a:endParaRPr sz="1600" dirty="0"/>
          </a:p>
        </p:txBody>
      </p:sp>
      <p:sp>
        <p:nvSpPr>
          <p:cNvPr id="1890" name="Google Shape;1890;p82"/>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Representations for words: Embeddings</a:t>
            </a:r>
            <a:endParaRPr dirty="0"/>
          </a:p>
        </p:txBody>
      </p:sp>
      <p:sp>
        <p:nvSpPr>
          <p:cNvPr id="1868" name="Google Shape;1868;p82"/>
          <p:cNvSpPr/>
          <p:nvPr/>
        </p:nvSpPr>
        <p:spPr>
          <a:xfrm>
            <a:off x="1127325" y="1651450"/>
            <a:ext cx="16791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rain</a:t>
            </a:r>
            <a:endParaRPr/>
          </a:p>
        </p:txBody>
      </p:sp>
      <p:sp>
        <p:nvSpPr>
          <p:cNvPr id="1869" name="Google Shape;1869;p82"/>
          <p:cNvSpPr/>
          <p:nvPr/>
        </p:nvSpPr>
        <p:spPr>
          <a:xfrm>
            <a:off x="3193550" y="1651450"/>
            <a:ext cx="15846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precipitation</a:t>
            </a:r>
            <a:endParaRPr/>
          </a:p>
        </p:txBody>
      </p:sp>
      <p:pic>
        <p:nvPicPr>
          <p:cNvPr id="1870" name="Google Shape;1870;p82"/>
          <p:cNvPicPr preferRelativeResize="0"/>
          <p:nvPr/>
        </p:nvPicPr>
        <p:blipFill rotWithShape="1">
          <a:blip r:embed="rId3">
            <a:alphaModFix/>
          </a:blip>
          <a:srcRect l="22508" t="25033" r="24254" b="33879"/>
          <a:stretch/>
        </p:blipFill>
        <p:spPr>
          <a:xfrm>
            <a:off x="2836012" y="2467663"/>
            <a:ext cx="262250" cy="262226"/>
          </a:xfrm>
          <a:prstGeom prst="rect">
            <a:avLst/>
          </a:prstGeom>
          <a:noFill/>
          <a:ln>
            <a:noFill/>
          </a:ln>
        </p:spPr>
      </p:pic>
      <p:sp>
        <p:nvSpPr>
          <p:cNvPr id="1871" name="Google Shape;1871;p82"/>
          <p:cNvSpPr/>
          <p:nvPr/>
        </p:nvSpPr>
        <p:spPr>
          <a:xfrm>
            <a:off x="1892642" y="2233793"/>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82"/>
          <p:cNvSpPr/>
          <p:nvPr/>
        </p:nvSpPr>
        <p:spPr>
          <a:xfrm>
            <a:off x="1892642" y="2424997"/>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2"/>
          <p:cNvSpPr/>
          <p:nvPr/>
        </p:nvSpPr>
        <p:spPr>
          <a:xfrm>
            <a:off x="1892642" y="261620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82"/>
          <p:cNvSpPr/>
          <p:nvPr/>
        </p:nvSpPr>
        <p:spPr>
          <a:xfrm>
            <a:off x="1892642" y="280740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82"/>
          <p:cNvSpPr/>
          <p:nvPr/>
        </p:nvSpPr>
        <p:spPr>
          <a:xfrm>
            <a:off x="1875533" y="219905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2"/>
          <p:cNvSpPr/>
          <p:nvPr/>
        </p:nvSpPr>
        <p:spPr>
          <a:xfrm>
            <a:off x="3910242" y="2233706"/>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2"/>
          <p:cNvSpPr/>
          <p:nvPr/>
        </p:nvSpPr>
        <p:spPr>
          <a:xfrm>
            <a:off x="3910242" y="2424910"/>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2"/>
          <p:cNvSpPr/>
          <p:nvPr/>
        </p:nvSpPr>
        <p:spPr>
          <a:xfrm>
            <a:off x="3910242" y="2616113"/>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2"/>
          <p:cNvSpPr/>
          <p:nvPr/>
        </p:nvSpPr>
        <p:spPr>
          <a:xfrm>
            <a:off x="3910242" y="2807317"/>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2"/>
          <p:cNvSpPr/>
          <p:nvPr/>
        </p:nvSpPr>
        <p:spPr>
          <a:xfrm>
            <a:off x="3893133" y="2199041"/>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2"/>
          <p:cNvSpPr/>
          <p:nvPr/>
        </p:nvSpPr>
        <p:spPr>
          <a:xfrm>
            <a:off x="5224800" y="1651450"/>
            <a:ext cx="15846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mozzarella</a:t>
            </a:r>
            <a:endParaRPr/>
          </a:p>
        </p:txBody>
      </p:sp>
      <p:sp>
        <p:nvSpPr>
          <p:cNvPr id="1883" name="Google Shape;1883;p82"/>
          <p:cNvSpPr/>
          <p:nvPr/>
        </p:nvSpPr>
        <p:spPr>
          <a:xfrm>
            <a:off x="5941492" y="2233706"/>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82"/>
          <p:cNvSpPr/>
          <p:nvPr/>
        </p:nvSpPr>
        <p:spPr>
          <a:xfrm>
            <a:off x="5941492" y="2424910"/>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2"/>
          <p:cNvSpPr/>
          <p:nvPr/>
        </p:nvSpPr>
        <p:spPr>
          <a:xfrm>
            <a:off x="5941492" y="2616113"/>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2"/>
          <p:cNvSpPr/>
          <p:nvPr/>
        </p:nvSpPr>
        <p:spPr>
          <a:xfrm>
            <a:off x="5941492" y="2807317"/>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2"/>
          <p:cNvSpPr/>
          <p:nvPr/>
        </p:nvSpPr>
        <p:spPr>
          <a:xfrm>
            <a:off x="5924383" y="2199041"/>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8" name="Google Shape;1888;p82"/>
          <p:cNvPicPr preferRelativeResize="0"/>
          <p:nvPr/>
        </p:nvPicPr>
        <p:blipFill rotWithShape="1">
          <a:blip r:embed="rId3">
            <a:alphaModFix/>
          </a:blip>
          <a:srcRect l="22508" t="25033" r="24254" b="33879"/>
          <a:stretch/>
        </p:blipFill>
        <p:spPr>
          <a:xfrm>
            <a:off x="4877550" y="2467675"/>
            <a:ext cx="262250" cy="262226"/>
          </a:xfrm>
          <a:prstGeom prst="rect">
            <a:avLst/>
          </a:prstGeom>
          <a:noFill/>
          <a:ln>
            <a:noFill/>
          </a:ln>
        </p:spPr>
      </p:pic>
      <p:cxnSp>
        <p:nvCxnSpPr>
          <p:cNvPr id="1889" name="Google Shape;1889;p82"/>
          <p:cNvCxnSpPr/>
          <p:nvPr/>
        </p:nvCxnSpPr>
        <p:spPr>
          <a:xfrm flipH="1">
            <a:off x="4951812" y="2348750"/>
            <a:ext cx="113700" cy="500100"/>
          </a:xfrm>
          <a:prstGeom prst="straightConnector1">
            <a:avLst/>
          </a:prstGeom>
          <a:noFill/>
          <a:ln w="19050" cap="flat" cmpd="sng">
            <a:solidFill>
              <a:srgbClr val="000000"/>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p93"/>
          <p:cNvSpPr/>
          <p:nvPr/>
        </p:nvSpPr>
        <p:spPr>
          <a:xfrm>
            <a:off x="3652075" y="4321975"/>
            <a:ext cx="4820400" cy="523800"/>
          </a:xfrm>
          <a:prstGeom prst="roundRect">
            <a:avLst>
              <a:gd name="adj" fmla="val 16667"/>
            </a:avLst>
          </a:prstGeom>
          <a:solidFill>
            <a:srgbClr val="B0752F">
              <a:alpha val="2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9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2125" name="Google Shape;2125;p93"/>
          <p:cNvSpPr txBox="1">
            <a:spLocks noGrp="1"/>
          </p:cNvSpPr>
          <p:nvPr>
            <p:ph type="title" idx="4294967295"/>
          </p:nvPr>
        </p:nvSpPr>
        <p:spPr>
          <a:xfrm>
            <a:off x="433388" y="444500"/>
            <a:ext cx="8710612"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Attentive Reader Model: Overview</a:t>
            </a:r>
            <a:endParaRPr/>
          </a:p>
        </p:txBody>
      </p:sp>
      <p:pic>
        <p:nvPicPr>
          <p:cNvPr id="2108" name="Google Shape;2108;p93"/>
          <p:cNvPicPr preferRelativeResize="0"/>
          <p:nvPr/>
        </p:nvPicPr>
        <p:blipFill>
          <a:blip r:embed="rId3">
            <a:alphaModFix/>
          </a:blip>
          <a:stretch>
            <a:fillRect/>
          </a:stretch>
        </p:blipFill>
        <p:spPr>
          <a:xfrm>
            <a:off x="3726650" y="1760150"/>
            <a:ext cx="4595800" cy="2571700"/>
          </a:xfrm>
          <a:prstGeom prst="rect">
            <a:avLst/>
          </a:prstGeom>
          <a:noFill/>
          <a:ln>
            <a:noFill/>
          </a:ln>
        </p:spPr>
      </p:pic>
      <p:sp>
        <p:nvSpPr>
          <p:cNvPr id="2109" name="Google Shape;2109;p93"/>
          <p:cNvSpPr/>
          <p:nvPr/>
        </p:nvSpPr>
        <p:spPr>
          <a:xfrm>
            <a:off x="5910400" y="1322150"/>
            <a:ext cx="724500" cy="347700"/>
          </a:xfrm>
          <a:prstGeom prst="roundRect">
            <a:avLst>
              <a:gd name="adj" fmla="val 16667"/>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lt1"/>
                </a:solidFill>
              </a:rPr>
              <a:t>answer</a:t>
            </a:r>
            <a:endParaRPr>
              <a:solidFill>
                <a:srgbClr val="FFFFFF"/>
              </a:solidFill>
            </a:endParaRPr>
          </a:p>
        </p:txBody>
      </p:sp>
      <p:sp>
        <p:nvSpPr>
          <p:cNvPr id="2110" name="Google Shape;2110;p93"/>
          <p:cNvSpPr/>
          <p:nvPr/>
        </p:nvSpPr>
        <p:spPr>
          <a:xfrm>
            <a:off x="3792575" y="4422150"/>
            <a:ext cx="9411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Precipitation</a:t>
            </a:r>
            <a:endParaRPr sz="1000"/>
          </a:p>
        </p:txBody>
      </p:sp>
      <p:sp>
        <p:nvSpPr>
          <p:cNvPr id="2111" name="Google Shape;2111;p93"/>
          <p:cNvSpPr/>
          <p:nvPr/>
        </p:nvSpPr>
        <p:spPr>
          <a:xfrm>
            <a:off x="4796000" y="4422150"/>
            <a:ext cx="5487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forms</a:t>
            </a:r>
            <a:endParaRPr sz="1000"/>
          </a:p>
        </p:txBody>
      </p:sp>
      <p:sp>
        <p:nvSpPr>
          <p:cNvPr id="2112" name="Google Shape;2112;p93"/>
          <p:cNvSpPr/>
          <p:nvPr/>
        </p:nvSpPr>
        <p:spPr>
          <a:xfrm>
            <a:off x="5407025" y="4422150"/>
            <a:ext cx="3963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as</a:t>
            </a:r>
            <a:endParaRPr sz="1000"/>
          </a:p>
        </p:txBody>
      </p:sp>
      <p:sp>
        <p:nvSpPr>
          <p:cNvPr id="2113" name="Google Shape;2113;p93"/>
          <p:cNvSpPr/>
          <p:nvPr/>
        </p:nvSpPr>
        <p:spPr>
          <a:xfrm>
            <a:off x="5865650" y="4422150"/>
            <a:ext cx="643500" cy="339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t>smaller</a:t>
            </a:r>
            <a:endParaRPr sz="1000"/>
          </a:p>
        </p:txBody>
      </p:sp>
      <p:sp>
        <p:nvSpPr>
          <p:cNvPr id="2114" name="Google Shape;2114;p93"/>
          <p:cNvSpPr/>
          <p:nvPr/>
        </p:nvSpPr>
        <p:spPr>
          <a:xfrm>
            <a:off x="6664125" y="4422150"/>
            <a:ext cx="5487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How</a:t>
            </a:r>
            <a:endParaRPr sz="1200">
              <a:solidFill>
                <a:srgbClr val="FFFFFF"/>
              </a:solidFill>
            </a:endParaRPr>
          </a:p>
        </p:txBody>
      </p:sp>
      <p:sp>
        <p:nvSpPr>
          <p:cNvPr id="2115" name="Google Shape;2115;p93"/>
          <p:cNvSpPr/>
          <p:nvPr/>
        </p:nvSpPr>
        <p:spPr>
          <a:xfrm>
            <a:off x="7292650" y="4422150"/>
            <a:ext cx="3963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do</a:t>
            </a:r>
            <a:endParaRPr sz="1200">
              <a:solidFill>
                <a:srgbClr val="FFFFFF"/>
              </a:solidFill>
            </a:endParaRPr>
          </a:p>
        </p:txBody>
      </p:sp>
      <p:sp>
        <p:nvSpPr>
          <p:cNvPr id="2116" name="Google Shape;2116;p93"/>
          <p:cNvSpPr/>
          <p:nvPr/>
        </p:nvSpPr>
        <p:spPr>
          <a:xfrm>
            <a:off x="7768775" y="4422150"/>
            <a:ext cx="548700" cy="3396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rgbClr val="FFFFFF"/>
                </a:solidFill>
              </a:rPr>
              <a:t>water</a:t>
            </a:r>
            <a:endParaRPr sz="1200">
              <a:solidFill>
                <a:srgbClr val="FFFFFF"/>
              </a:solidFill>
            </a:endParaRPr>
          </a:p>
        </p:txBody>
      </p:sp>
      <p:cxnSp>
        <p:nvCxnSpPr>
          <p:cNvPr id="2117" name="Google Shape;2117;p93"/>
          <p:cNvCxnSpPr>
            <a:endCxn id="2109" idx="2"/>
          </p:cNvCxnSpPr>
          <p:nvPr/>
        </p:nvCxnSpPr>
        <p:spPr>
          <a:xfrm rot="10800000">
            <a:off x="6272650" y="1669850"/>
            <a:ext cx="2100" cy="151800"/>
          </a:xfrm>
          <a:prstGeom prst="straightConnector1">
            <a:avLst/>
          </a:prstGeom>
          <a:noFill/>
          <a:ln w="19050" cap="flat" cmpd="sng">
            <a:solidFill>
              <a:schemeClr val="dk2"/>
            </a:solidFill>
            <a:prstDash val="solid"/>
            <a:round/>
            <a:headEnd type="none" w="med" len="med"/>
            <a:tailEnd type="triangle" w="med" len="med"/>
          </a:ln>
        </p:spPr>
      </p:cxnSp>
      <p:sp>
        <p:nvSpPr>
          <p:cNvPr id="2119" name="Google Shape;2119;p93"/>
          <p:cNvSpPr txBox="1"/>
          <p:nvPr/>
        </p:nvSpPr>
        <p:spPr>
          <a:xfrm>
            <a:off x="537200" y="4243950"/>
            <a:ext cx="2687100" cy="572700"/>
          </a:xfrm>
          <a:prstGeom prst="rect">
            <a:avLst/>
          </a:prstGeom>
          <a:noFill/>
          <a:ln w="19050" cap="flat" cmpd="sng">
            <a:solidFill>
              <a:srgbClr val="BF9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3"/>
                </a:solidFill>
                <a:latin typeface="Proxima Nova"/>
                <a:ea typeface="Proxima Nova"/>
                <a:cs typeface="Proxima Nova"/>
                <a:sym typeface="Proxima Nova"/>
              </a:rPr>
              <a:t>Input:</a:t>
            </a:r>
            <a:r>
              <a:rPr lang="en-GB">
                <a:solidFill>
                  <a:schemeClr val="accent3"/>
                </a:solidFill>
                <a:latin typeface="Proxima Nova"/>
                <a:ea typeface="Proxima Nova"/>
                <a:cs typeface="Proxima Nova"/>
                <a:sym typeface="Proxima Nova"/>
              </a:rPr>
              <a:t> Representing symbols as vectors</a:t>
            </a:r>
            <a:endParaRPr>
              <a:solidFill>
                <a:schemeClr val="accent3"/>
              </a:solidFill>
              <a:latin typeface="Proxima Nova"/>
              <a:ea typeface="Proxima Nova"/>
              <a:cs typeface="Proxima Nova"/>
              <a:sym typeface="Proxima Nova"/>
            </a:endParaRPr>
          </a:p>
        </p:txBody>
      </p:sp>
      <p:cxnSp>
        <p:nvCxnSpPr>
          <p:cNvPr id="2120" name="Google Shape;2120;p93"/>
          <p:cNvCxnSpPr>
            <a:stCxn id="2119" idx="3"/>
            <a:endCxn id="2106" idx="1"/>
          </p:cNvCxnSpPr>
          <p:nvPr/>
        </p:nvCxnSpPr>
        <p:spPr>
          <a:xfrm>
            <a:off x="3224300" y="4530300"/>
            <a:ext cx="427800" cy="53700"/>
          </a:xfrm>
          <a:prstGeom prst="straightConnector1">
            <a:avLst/>
          </a:prstGeom>
          <a:noFill/>
          <a:ln w="19050" cap="flat" cmpd="sng">
            <a:solidFill>
              <a:srgbClr val="BF9000"/>
            </a:solidFill>
            <a:prstDash val="dash"/>
            <a:round/>
            <a:headEnd type="none" w="med" len="med"/>
            <a:tailEnd type="none" w="med" len="med"/>
          </a:ln>
        </p:spPr>
      </p:cxnSp>
      <p:sp>
        <p:nvSpPr>
          <p:cNvPr id="2121" name="Google Shape;2121;p93"/>
          <p:cNvSpPr/>
          <p:nvPr/>
        </p:nvSpPr>
        <p:spPr>
          <a:xfrm>
            <a:off x="3652150" y="2500325"/>
            <a:ext cx="2777100" cy="1750200"/>
          </a:xfrm>
          <a:prstGeom prst="roundRect">
            <a:avLst>
              <a:gd name="adj" fmla="val 4256"/>
            </a:avLst>
          </a:prstGeom>
          <a:solidFill>
            <a:srgbClr val="3C3FCC">
              <a:alpha val="1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22" name="Google Shape;2122;p93"/>
          <p:cNvCxnSpPr>
            <a:stCxn id="2123" idx="3"/>
            <a:endCxn id="2121" idx="1"/>
          </p:cNvCxnSpPr>
          <p:nvPr/>
        </p:nvCxnSpPr>
        <p:spPr>
          <a:xfrm rot="10800000" flipH="1">
            <a:off x="3220750" y="3375500"/>
            <a:ext cx="431400" cy="252300"/>
          </a:xfrm>
          <a:prstGeom prst="straightConnector1">
            <a:avLst/>
          </a:prstGeom>
          <a:noFill/>
          <a:ln w="19050" cap="flat" cmpd="sng">
            <a:solidFill>
              <a:srgbClr val="6FA8DC"/>
            </a:solidFill>
            <a:prstDash val="dash"/>
            <a:round/>
            <a:headEnd type="none" w="med" len="med"/>
            <a:tailEnd type="none" w="med" len="med"/>
          </a:ln>
        </p:spPr>
      </p:cxnSp>
      <p:sp>
        <p:nvSpPr>
          <p:cNvPr id="2123" name="Google Shape;2123;p93"/>
          <p:cNvSpPr txBox="1"/>
          <p:nvPr/>
        </p:nvSpPr>
        <p:spPr>
          <a:xfrm>
            <a:off x="554650" y="3265700"/>
            <a:ext cx="2666100" cy="724200"/>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b="1">
                <a:solidFill>
                  <a:schemeClr val="accent3"/>
                </a:solidFill>
                <a:latin typeface="Proxima Nova"/>
                <a:ea typeface="Proxima Nova"/>
                <a:cs typeface="Proxima Nova"/>
                <a:sym typeface="Proxima Nova"/>
              </a:rPr>
              <a:t>Composition:</a:t>
            </a:r>
            <a:r>
              <a:rPr lang="en-GB">
                <a:solidFill>
                  <a:schemeClr val="accent3"/>
                </a:solidFill>
                <a:latin typeface="Proxima Nova"/>
                <a:ea typeface="Proxima Nova"/>
                <a:cs typeface="Proxima Nova"/>
                <a:sym typeface="Proxima Nova"/>
              </a:rPr>
              <a:t> incorporating context around words</a:t>
            </a:r>
            <a:endParaRPr>
              <a:solidFill>
                <a:schemeClr val="accent3"/>
              </a:solidFill>
              <a:latin typeface="Proxima Nova"/>
              <a:ea typeface="Proxima Nova"/>
              <a:cs typeface="Proxima Nova"/>
              <a:sym typeface="Proxima Nova"/>
            </a:endParaRPr>
          </a:p>
        </p:txBody>
      </p:sp>
      <p:sp>
        <p:nvSpPr>
          <p:cNvPr id="2124" name="Google Shape;2124;p93"/>
          <p:cNvSpPr/>
          <p:nvPr/>
        </p:nvSpPr>
        <p:spPr>
          <a:xfrm>
            <a:off x="6524625" y="2488400"/>
            <a:ext cx="1947900" cy="1762500"/>
          </a:xfrm>
          <a:prstGeom prst="roundRect">
            <a:avLst>
              <a:gd name="adj" fmla="val 6755"/>
            </a:avLst>
          </a:prstGeom>
          <a:solidFill>
            <a:srgbClr val="3C3FCC">
              <a:alpha val="1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1;p79">
            <a:extLst>
              <a:ext uri="{FF2B5EF4-FFF2-40B4-BE49-F238E27FC236}">
                <a16:creationId xmlns:a16="http://schemas.microsoft.com/office/drawing/2014/main" id="{E816663B-BFA9-2443-BF4E-792F7592AA15}"/>
              </a:ext>
            </a:extLst>
          </p:cNvPr>
          <p:cNvSpPr txBox="1"/>
          <p:nvPr/>
        </p:nvSpPr>
        <p:spPr>
          <a:xfrm>
            <a:off x="5499683" y="4761750"/>
            <a:ext cx="3092467"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dirty="0">
                <a:solidFill>
                  <a:schemeClr val="bg1">
                    <a:lumMod val="50000"/>
                  </a:schemeClr>
                </a:solidFill>
              </a:rPr>
              <a:t>Modified visualization from Hermann et. al. NIPS’15</a:t>
            </a:r>
            <a:endParaRPr sz="1000"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9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2145" name="Google Shape;2145;p95"/>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Representing Words in Context</a:t>
            </a:r>
            <a:endParaRPr/>
          </a:p>
        </p:txBody>
      </p:sp>
      <p:grpSp>
        <p:nvGrpSpPr>
          <p:cNvPr id="2146" name="Google Shape;2146;p95"/>
          <p:cNvGrpSpPr/>
          <p:nvPr/>
        </p:nvGrpSpPr>
        <p:grpSpPr>
          <a:xfrm>
            <a:off x="1438065" y="1672954"/>
            <a:ext cx="6806075" cy="1246600"/>
            <a:chOff x="1438065" y="1672954"/>
            <a:chExt cx="6806075" cy="1246600"/>
          </a:xfrm>
        </p:grpSpPr>
        <p:grpSp>
          <p:nvGrpSpPr>
            <p:cNvPr id="2147" name="Google Shape;2147;p95"/>
            <p:cNvGrpSpPr/>
            <p:nvPr/>
          </p:nvGrpSpPr>
          <p:grpSpPr>
            <a:xfrm>
              <a:off x="5246658" y="2119954"/>
              <a:ext cx="182700" cy="799500"/>
              <a:chOff x="2139320" y="2205629"/>
              <a:chExt cx="182700" cy="799500"/>
            </a:xfrm>
          </p:grpSpPr>
          <p:sp>
            <p:nvSpPr>
              <p:cNvPr id="2148" name="Google Shape;2148;p95"/>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95"/>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95"/>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95"/>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95"/>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3" name="Google Shape;2153;p95"/>
            <p:cNvSpPr/>
            <p:nvPr/>
          </p:nvSpPr>
          <p:spPr>
            <a:xfrm>
              <a:off x="2684633" y="212005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95"/>
            <p:cNvSpPr/>
            <p:nvPr/>
          </p:nvSpPr>
          <p:spPr>
            <a:xfrm>
              <a:off x="2701742" y="215471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95"/>
            <p:cNvSpPr/>
            <p:nvPr/>
          </p:nvSpPr>
          <p:spPr>
            <a:xfrm>
              <a:off x="2701742" y="234592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95"/>
            <p:cNvSpPr/>
            <p:nvPr/>
          </p:nvSpPr>
          <p:spPr>
            <a:xfrm>
              <a:off x="2701742" y="2537126"/>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95"/>
            <p:cNvSpPr/>
            <p:nvPr/>
          </p:nvSpPr>
          <p:spPr>
            <a:xfrm>
              <a:off x="2701742" y="2728330"/>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95"/>
            <p:cNvSpPr txBox="1"/>
            <p:nvPr/>
          </p:nvSpPr>
          <p:spPr>
            <a:xfrm>
              <a:off x="1438065" y="2402800"/>
              <a:ext cx="10422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Word vector for </a:t>
              </a:r>
              <a:r>
                <a:rPr lang="en-GB" sz="1000" b="1" i="1">
                  <a:solidFill>
                    <a:schemeClr val="accent3"/>
                  </a:solidFill>
                  <a:latin typeface="Proxima Nova"/>
                  <a:ea typeface="Proxima Nova"/>
                  <a:cs typeface="Proxima Nova"/>
                  <a:sym typeface="Proxima Nova"/>
                </a:rPr>
                <a:t>Prague</a:t>
              </a:r>
              <a:endParaRPr sz="1000" b="1" i="1"/>
            </a:p>
          </p:txBody>
        </p:sp>
        <p:grpSp>
          <p:nvGrpSpPr>
            <p:cNvPr id="2159" name="Google Shape;2159;p95"/>
            <p:cNvGrpSpPr/>
            <p:nvPr/>
          </p:nvGrpSpPr>
          <p:grpSpPr>
            <a:xfrm>
              <a:off x="6970808" y="2119954"/>
              <a:ext cx="182700" cy="799500"/>
              <a:chOff x="2139320" y="2205629"/>
              <a:chExt cx="182700" cy="799500"/>
            </a:xfrm>
          </p:grpSpPr>
          <p:sp>
            <p:nvSpPr>
              <p:cNvPr id="2160" name="Google Shape;2160;p95"/>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95"/>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95"/>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95"/>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95"/>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65" name="Google Shape;2165;p95"/>
            <p:cNvCxnSpPr>
              <a:endCxn id="2152" idx="0"/>
            </p:cNvCxnSpPr>
            <p:nvPr/>
          </p:nvCxnSpPr>
          <p:spPr>
            <a:xfrm flipH="1">
              <a:off x="5338008" y="1672954"/>
              <a:ext cx="300" cy="447000"/>
            </a:xfrm>
            <a:prstGeom prst="straightConnector1">
              <a:avLst/>
            </a:prstGeom>
            <a:noFill/>
            <a:ln w="9525" cap="flat" cmpd="sng">
              <a:solidFill>
                <a:srgbClr val="000000"/>
              </a:solidFill>
              <a:prstDash val="dot"/>
              <a:round/>
              <a:headEnd type="none" w="med" len="med"/>
              <a:tailEnd type="none" w="med" len="med"/>
            </a:ln>
          </p:spPr>
        </p:cxnSp>
        <p:cxnSp>
          <p:nvCxnSpPr>
            <p:cNvPr id="2166" name="Google Shape;2166;p95"/>
            <p:cNvCxnSpPr/>
            <p:nvPr/>
          </p:nvCxnSpPr>
          <p:spPr>
            <a:xfrm flipH="1">
              <a:off x="7062008" y="1672954"/>
              <a:ext cx="300" cy="447000"/>
            </a:xfrm>
            <a:prstGeom prst="straightConnector1">
              <a:avLst/>
            </a:prstGeom>
            <a:noFill/>
            <a:ln w="9525" cap="flat" cmpd="sng">
              <a:solidFill>
                <a:srgbClr val="000000"/>
              </a:solidFill>
              <a:prstDash val="dot"/>
              <a:round/>
              <a:headEnd type="none" w="med" len="med"/>
              <a:tailEnd type="none" w="med" len="med"/>
            </a:ln>
          </p:spPr>
        </p:cxnSp>
        <p:cxnSp>
          <p:nvCxnSpPr>
            <p:cNvPr id="2167" name="Google Shape;2167;p95"/>
            <p:cNvCxnSpPr/>
            <p:nvPr/>
          </p:nvCxnSpPr>
          <p:spPr>
            <a:xfrm flipH="1">
              <a:off x="2775833" y="1672954"/>
              <a:ext cx="300" cy="447000"/>
            </a:xfrm>
            <a:prstGeom prst="straightConnector1">
              <a:avLst/>
            </a:prstGeom>
            <a:noFill/>
            <a:ln w="9525" cap="flat" cmpd="sng">
              <a:solidFill>
                <a:srgbClr val="000000"/>
              </a:solidFill>
              <a:prstDash val="dot"/>
              <a:round/>
              <a:headEnd type="none" w="med" len="med"/>
              <a:tailEnd type="none" w="med" len="med"/>
            </a:ln>
          </p:spPr>
        </p:cxnSp>
        <p:sp>
          <p:nvSpPr>
            <p:cNvPr id="2168" name="Google Shape;2168;p95"/>
            <p:cNvSpPr txBox="1"/>
            <p:nvPr/>
          </p:nvSpPr>
          <p:spPr>
            <a:xfrm>
              <a:off x="4211777" y="2402025"/>
              <a:ext cx="10422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Word vector for </a:t>
              </a:r>
              <a:r>
                <a:rPr lang="en-GB" sz="1000" b="1" i="1">
                  <a:solidFill>
                    <a:schemeClr val="accent3"/>
                  </a:solidFill>
                  <a:latin typeface="Proxima Nova"/>
                  <a:ea typeface="Proxima Nova"/>
                  <a:cs typeface="Proxima Nova"/>
                  <a:sym typeface="Proxima Nova"/>
                </a:rPr>
                <a:t>Prague</a:t>
              </a:r>
              <a:endParaRPr sz="1000" i="1">
                <a:solidFill>
                  <a:schemeClr val="accent3"/>
                </a:solidFill>
                <a:latin typeface="Proxima Nova"/>
                <a:ea typeface="Proxima Nova"/>
                <a:cs typeface="Proxima Nova"/>
                <a:sym typeface="Proxima Nova"/>
              </a:endParaRPr>
            </a:p>
          </p:txBody>
        </p:sp>
        <p:sp>
          <p:nvSpPr>
            <p:cNvPr id="2169" name="Google Shape;2169;p95"/>
            <p:cNvSpPr txBox="1"/>
            <p:nvPr/>
          </p:nvSpPr>
          <p:spPr>
            <a:xfrm>
              <a:off x="7201940" y="2326488"/>
              <a:ext cx="10422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Word vector for </a:t>
              </a:r>
              <a:r>
                <a:rPr lang="en-GB" sz="1000" b="1" i="1">
                  <a:solidFill>
                    <a:schemeClr val="accent3"/>
                  </a:solidFill>
                  <a:latin typeface="Proxima Nova"/>
                  <a:ea typeface="Proxima Nova"/>
                  <a:cs typeface="Proxima Nova"/>
                  <a:sym typeface="Proxima Nova"/>
                </a:rPr>
                <a:t>Prague</a:t>
              </a:r>
              <a:endParaRPr sz="1000" i="1">
                <a:solidFill>
                  <a:schemeClr val="accent3"/>
                </a:solidFill>
                <a:latin typeface="Proxima Nova"/>
                <a:ea typeface="Proxima Nova"/>
                <a:cs typeface="Proxima Nova"/>
                <a:sym typeface="Proxima Nova"/>
              </a:endParaRPr>
            </a:p>
          </p:txBody>
        </p:sp>
        <p:sp>
          <p:nvSpPr>
            <p:cNvPr id="2170" name="Google Shape;2170;p95"/>
            <p:cNvSpPr/>
            <p:nvPr/>
          </p:nvSpPr>
          <p:spPr>
            <a:xfrm>
              <a:off x="5246808" y="2119291"/>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95"/>
            <p:cNvSpPr/>
            <p:nvPr/>
          </p:nvSpPr>
          <p:spPr>
            <a:xfrm>
              <a:off x="5263917" y="2153956"/>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95"/>
            <p:cNvSpPr/>
            <p:nvPr/>
          </p:nvSpPr>
          <p:spPr>
            <a:xfrm>
              <a:off x="5263917" y="2345160"/>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95"/>
            <p:cNvSpPr/>
            <p:nvPr/>
          </p:nvSpPr>
          <p:spPr>
            <a:xfrm>
              <a:off x="5263917" y="2536363"/>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95"/>
            <p:cNvSpPr/>
            <p:nvPr/>
          </p:nvSpPr>
          <p:spPr>
            <a:xfrm>
              <a:off x="5263917" y="2727567"/>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95"/>
            <p:cNvSpPr/>
            <p:nvPr/>
          </p:nvSpPr>
          <p:spPr>
            <a:xfrm>
              <a:off x="6970808" y="2119291"/>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95"/>
            <p:cNvSpPr/>
            <p:nvPr/>
          </p:nvSpPr>
          <p:spPr>
            <a:xfrm>
              <a:off x="6987917" y="2153956"/>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95"/>
            <p:cNvSpPr/>
            <p:nvPr/>
          </p:nvSpPr>
          <p:spPr>
            <a:xfrm>
              <a:off x="6987917" y="2345160"/>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95"/>
            <p:cNvSpPr/>
            <p:nvPr/>
          </p:nvSpPr>
          <p:spPr>
            <a:xfrm>
              <a:off x="6987917" y="2536363"/>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95"/>
            <p:cNvSpPr/>
            <p:nvPr/>
          </p:nvSpPr>
          <p:spPr>
            <a:xfrm>
              <a:off x="6987917" y="2727567"/>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95"/>
            <p:cNvSpPr/>
            <p:nvPr/>
          </p:nvSpPr>
          <p:spPr>
            <a:xfrm>
              <a:off x="3399900" y="2415688"/>
              <a:ext cx="262200" cy="206700"/>
            </a:xfrm>
            <a:prstGeom prst="mathEqual">
              <a:avLst>
                <a:gd name="adj1" fmla="val 23520"/>
                <a:gd name="adj2" fmla="val 1176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95"/>
            <p:cNvSpPr/>
            <p:nvPr/>
          </p:nvSpPr>
          <p:spPr>
            <a:xfrm>
              <a:off x="5870250" y="2415700"/>
              <a:ext cx="262200" cy="206700"/>
            </a:xfrm>
            <a:prstGeom prst="mathEqual">
              <a:avLst>
                <a:gd name="adj1" fmla="val 23520"/>
                <a:gd name="adj2" fmla="val 1176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2" name="Google Shape;2182;p95"/>
          <p:cNvSpPr txBox="1"/>
          <p:nvPr/>
        </p:nvSpPr>
        <p:spPr>
          <a:xfrm>
            <a:off x="311700" y="3311225"/>
            <a:ext cx="8520600" cy="17457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chemeClr val="accent3"/>
              </a:buClr>
              <a:buSzPts val="1600"/>
              <a:buFont typeface="Proxima Nova"/>
              <a:buChar char="●"/>
            </a:pPr>
            <a:r>
              <a:rPr lang="en-GB" sz="1600">
                <a:solidFill>
                  <a:schemeClr val="accent3"/>
                </a:solidFill>
                <a:latin typeface="Proxima Nova"/>
                <a:ea typeface="Proxima Nova"/>
                <a:cs typeface="Proxima Nova"/>
                <a:sym typeface="Proxima Nova"/>
              </a:rPr>
              <a:t>Word representations should vary depending on context</a:t>
            </a:r>
            <a:br>
              <a:rPr lang="en-GB" sz="1600">
                <a:solidFill>
                  <a:schemeClr val="accent3"/>
                </a:solidFill>
                <a:latin typeface="Proxima Nova"/>
                <a:ea typeface="Proxima Nova"/>
                <a:cs typeface="Proxima Nova"/>
                <a:sym typeface="Proxima Nova"/>
              </a:rPr>
            </a:br>
            <a:br>
              <a:rPr lang="en-GB" sz="1600">
                <a:solidFill>
                  <a:schemeClr val="accent3"/>
                </a:solidFill>
                <a:latin typeface="Proxima Nova"/>
                <a:ea typeface="Proxima Nova"/>
                <a:cs typeface="Proxima Nova"/>
                <a:sym typeface="Proxima Nova"/>
              </a:rPr>
            </a:br>
            <a:endParaRPr sz="1600">
              <a:solidFill>
                <a:schemeClr val="accent3"/>
              </a:solidFill>
              <a:latin typeface="Proxima Nova"/>
              <a:ea typeface="Proxima Nova"/>
              <a:cs typeface="Proxima Nova"/>
              <a:sym typeface="Proxima Nova"/>
            </a:endParaRPr>
          </a:p>
        </p:txBody>
      </p:sp>
      <p:sp>
        <p:nvSpPr>
          <p:cNvPr id="2183" name="Google Shape;2183;p95"/>
          <p:cNvSpPr/>
          <p:nvPr/>
        </p:nvSpPr>
        <p:spPr>
          <a:xfrm>
            <a:off x="899850" y="1308075"/>
            <a:ext cx="2357700" cy="5727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i="1"/>
              <a:t>“move from </a:t>
            </a:r>
            <a:r>
              <a:rPr lang="en-GB" sz="1200" i="1">
                <a:solidFill>
                  <a:srgbClr val="E69138"/>
                </a:solidFill>
              </a:rPr>
              <a:t>Gospić</a:t>
            </a:r>
            <a:r>
              <a:rPr lang="en-GB" sz="1200" i="1"/>
              <a:t> to </a:t>
            </a:r>
            <a:r>
              <a:rPr lang="en-GB" sz="1200" b="1" i="1">
                <a:solidFill>
                  <a:schemeClr val="dk2"/>
                </a:solidFill>
              </a:rPr>
              <a:t>Prague</a:t>
            </a:r>
            <a:r>
              <a:rPr lang="en-GB" sz="1200" i="1"/>
              <a:t>”</a:t>
            </a:r>
            <a:endParaRPr sz="1200" i="1"/>
          </a:p>
        </p:txBody>
      </p:sp>
      <p:sp>
        <p:nvSpPr>
          <p:cNvPr id="2184" name="Google Shape;2184;p95"/>
          <p:cNvSpPr/>
          <p:nvPr/>
        </p:nvSpPr>
        <p:spPr>
          <a:xfrm>
            <a:off x="3708800" y="1308075"/>
            <a:ext cx="2037900" cy="5727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i="1"/>
              <a:t>“leave </a:t>
            </a:r>
            <a:r>
              <a:rPr lang="en-GB" sz="1200" i="1">
                <a:solidFill>
                  <a:srgbClr val="E69138"/>
                </a:solidFill>
              </a:rPr>
              <a:t>Gospić</a:t>
            </a:r>
            <a:r>
              <a:rPr lang="en-GB" sz="1200" i="1"/>
              <a:t> for </a:t>
            </a:r>
            <a:r>
              <a:rPr lang="en-GB" sz="1200" b="1" i="1">
                <a:solidFill>
                  <a:schemeClr val="dk2"/>
                </a:solidFill>
              </a:rPr>
              <a:t>Prague</a:t>
            </a:r>
            <a:r>
              <a:rPr lang="en-GB" sz="1200" i="1"/>
              <a:t>”</a:t>
            </a:r>
            <a:endParaRPr sz="1200" i="1"/>
          </a:p>
        </p:txBody>
      </p:sp>
      <p:sp>
        <p:nvSpPr>
          <p:cNvPr id="2185" name="Google Shape;2185;p95"/>
          <p:cNvSpPr/>
          <p:nvPr/>
        </p:nvSpPr>
        <p:spPr>
          <a:xfrm>
            <a:off x="6197950" y="1308075"/>
            <a:ext cx="2037900" cy="572700"/>
          </a:xfrm>
          <a:prstGeom prst="roundRect">
            <a:avLst>
              <a:gd name="adj" fmla="val 12002"/>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i="1"/>
              <a:t>“leave </a:t>
            </a:r>
            <a:r>
              <a:rPr lang="en-GB" sz="1200" b="1" i="1">
                <a:solidFill>
                  <a:schemeClr val="dk2"/>
                </a:solidFill>
              </a:rPr>
              <a:t>Prague</a:t>
            </a:r>
            <a:r>
              <a:rPr lang="en-GB" sz="1200" b="1" i="1"/>
              <a:t> </a:t>
            </a:r>
            <a:r>
              <a:rPr lang="en-GB" sz="1200" i="1"/>
              <a:t>for </a:t>
            </a:r>
            <a:r>
              <a:rPr lang="en-GB" sz="1200" i="1">
                <a:solidFill>
                  <a:srgbClr val="E69138"/>
                </a:solidFill>
              </a:rPr>
              <a:t>Gospić</a:t>
            </a:r>
            <a:r>
              <a:rPr lang="en-GB" sz="1200" i="1"/>
              <a:t>”</a:t>
            </a:r>
            <a:endParaRPr sz="1200" i="1"/>
          </a:p>
        </p:txBody>
      </p:sp>
      <p:pic>
        <p:nvPicPr>
          <p:cNvPr id="2186" name="Google Shape;2186;p95"/>
          <p:cNvPicPr preferRelativeResize="0"/>
          <p:nvPr/>
        </p:nvPicPr>
        <p:blipFill rotWithShape="1">
          <a:blip r:embed="rId3">
            <a:alphaModFix/>
          </a:blip>
          <a:srcRect l="22508" t="25033" r="24254" b="33879"/>
          <a:stretch/>
        </p:blipFill>
        <p:spPr>
          <a:xfrm>
            <a:off x="5841212" y="1462538"/>
            <a:ext cx="262250" cy="262226"/>
          </a:xfrm>
          <a:prstGeom prst="rect">
            <a:avLst/>
          </a:prstGeom>
          <a:noFill/>
          <a:ln>
            <a:noFill/>
          </a:ln>
        </p:spPr>
      </p:pic>
      <p:cxnSp>
        <p:nvCxnSpPr>
          <p:cNvPr id="2187" name="Google Shape;2187;p95"/>
          <p:cNvCxnSpPr/>
          <p:nvPr/>
        </p:nvCxnSpPr>
        <p:spPr>
          <a:xfrm flipH="1">
            <a:off x="5925762" y="1344375"/>
            <a:ext cx="113700" cy="500100"/>
          </a:xfrm>
          <a:prstGeom prst="straightConnector1">
            <a:avLst/>
          </a:prstGeom>
          <a:noFill/>
          <a:ln w="19050" cap="flat" cmpd="sng">
            <a:solidFill>
              <a:srgbClr val="000000"/>
            </a:solidFill>
            <a:prstDash val="solid"/>
            <a:round/>
            <a:headEnd type="none" w="med" len="med"/>
            <a:tailEnd type="none" w="med" len="med"/>
          </a:ln>
        </p:spPr>
      </p:cxnSp>
      <p:pic>
        <p:nvPicPr>
          <p:cNvPr id="2188" name="Google Shape;2188;p95"/>
          <p:cNvPicPr preferRelativeResize="0"/>
          <p:nvPr/>
        </p:nvPicPr>
        <p:blipFill rotWithShape="1">
          <a:blip r:embed="rId3">
            <a:alphaModFix/>
          </a:blip>
          <a:srcRect l="22508" t="25033" r="24254" b="33879"/>
          <a:stretch/>
        </p:blipFill>
        <p:spPr>
          <a:xfrm>
            <a:off x="3352062" y="1463300"/>
            <a:ext cx="262250" cy="2622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96"/>
          <p:cNvSpPr txBox="1"/>
          <p:nvPr/>
        </p:nvSpPr>
        <p:spPr>
          <a:xfrm>
            <a:off x="311700" y="3311225"/>
            <a:ext cx="8520600" cy="17457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chemeClr val="accent3"/>
              </a:buClr>
              <a:buSzPts val="1600"/>
              <a:buFont typeface="Proxima Nova"/>
              <a:buChar char="●"/>
            </a:pPr>
            <a:r>
              <a:rPr lang="en-GB" sz="1600">
                <a:solidFill>
                  <a:schemeClr val="accent3"/>
                </a:solidFill>
                <a:latin typeface="Proxima Nova"/>
                <a:ea typeface="Proxima Nova"/>
                <a:cs typeface="Proxima Nova"/>
                <a:sym typeface="Proxima Nova"/>
              </a:rPr>
              <a:t>Word representations should vary depending on context</a:t>
            </a:r>
            <a:endParaRPr sz="1600">
              <a:solidFill>
                <a:schemeClr val="accent3"/>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accent3"/>
              </a:buClr>
              <a:buSzPts val="1600"/>
              <a:buFont typeface="Proxima Nova"/>
              <a:buChar char="●"/>
            </a:pPr>
            <a:r>
              <a:rPr lang="en-GB" sz="1600" b="1">
                <a:solidFill>
                  <a:schemeClr val="accent3"/>
                </a:solidFill>
                <a:latin typeface="Proxima Nova"/>
                <a:ea typeface="Proxima Nova"/>
                <a:cs typeface="Proxima Nova"/>
                <a:sym typeface="Proxima Nova"/>
              </a:rPr>
              <a:t>Contextual word representation:</a:t>
            </a:r>
            <a:r>
              <a:rPr lang="en-GB" sz="1600">
                <a:solidFill>
                  <a:schemeClr val="accent3"/>
                </a:solidFill>
                <a:latin typeface="Proxima Nova"/>
                <a:ea typeface="Proxima Nova"/>
                <a:cs typeface="Proxima Nova"/>
                <a:sym typeface="Proxima Nova"/>
              </a:rPr>
              <a:t> </a:t>
            </a:r>
            <a:endParaRPr sz="1600">
              <a:solidFill>
                <a:schemeClr val="accent3"/>
              </a:solidFill>
              <a:latin typeface="Proxima Nova"/>
              <a:ea typeface="Proxima Nova"/>
              <a:cs typeface="Proxima Nova"/>
              <a:sym typeface="Proxima Nova"/>
            </a:endParaRPr>
          </a:p>
          <a:p>
            <a:pPr marL="914400" lvl="1" indent="-330200" algn="l" rtl="0">
              <a:lnSpc>
                <a:spcPct val="115000"/>
              </a:lnSpc>
              <a:spcBef>
                <a:spcPts val="0"/>
              </a:spcBef>
              <a:spcAft>
                <a:spcPts val="0"/>
              </a:spcAft>
              <a:buClr>
                <a:schemeClr val="accent3"/>
              </a:buClr>
              <a:buSzPts val="1600"/>
              <a:buFont typeface="Proxima Nova"/>
              <a:buChar char="○"/>
            </a:pPr>
            <a:r>
              <a:rPr lang="en-GB" sz="1600">
                <a:solidFill>
                  <a:schemeClr val="accent3"/>
                </a:solidFill>
                <a:latin typeface="Proxima Nova"/>
                <a:ea typeface="Proxima Nova"/>
                <a:cs typeface="Proxima Nova"/>
                <a:sym typeface="Proxima Nova"/>
              </a:rPr>
              <a:t>a word representation, computed conditionally on the given context</a:t>
            </a:r>
            <a:endParaRPr sz="1600">
              <a:solidFill>
                <a:schemeClr val="accent3"/>
              </a:solidFill>
              <a:latin typeface="Proxima Nova"/>
              <a:ea typeface="Proxima Nova"/>
              <a:cs typeface="Proxima Nova"/>
              <a:sym typeface="Proxima Nova"/>
            </a:endParaRPr>
          </a:p>
        </p:txBody>
      </p:sp>
      <p:sp>
        <p:nvSpPr>
          <p:cNvPr id="2194" name="Google Shape;2194;p9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2195" name="Google Shape;2195;p96"/>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Representing Words in Context</a:t>
            </a:r>
            <a:endParaRPr/>
          </a:p>
        </p:txBody>
      </p:sp>
      <p:pic>
        <p:nvPicPr>
          <p:cNvPr id="2196" name="Google Shape;2196;p96"/>
          <p:cNvPicPr preferRelativeResize="0"/>
          <p:nvPr/>
        </p:nvPicPr>
        <p:blipFill rotWithShape="1">
          <a:blip r:embed="rId3">
            <a:alphaModFix/>
          </a:blip>
          <a:srcRect l="22508" t="25033" r="24254" b="33879"/>
          <a:stretch/>
        </p:blipFill>
        <p:spPr>
          <a:xfrm>
            <a:off x="3352062" y="2388575"/>
            <a:ext cx="262250" cy="262226"/>
          </a:xfrm>
          <a:prstGeom prst="rect">
            <a:avLst/>
          </a:prstGeom>
          <a:noFill/>
          <a:ln>
            <a:noFill/>
          </a:ln>
        </p:spPr>
      </p:pic>
      <p:grpSp>
        <p:nvGrpSpPr>
          <p:cNvPr id="2197" name="Google Shape;2197;p96"/>
          <p:cNvGrpSpPr/>
          <p:nvPr/>
        </p:nvGrpSpPr>
        <p:grpSpPr>
          <a:xfrm>
            <a:off x="2684633" y="2120054"/>
            <a:ext cx="182700" cy="799500"/>
            <a:chOff x="2139320" y="2205629"/>
            <a:chExt cx="182700" cy="799500"/>
          </a:xfrm>
        </p:grpSpPr>
        <p:sp>
          <p:nvSpPr>
            <p:cNvPr id="2198" name="Google Shape;2198;p96"/>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96"/>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96"/>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96"/>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96"/>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3" name="Google Shape;2203;p96"/>
          <p:cNvSpPr txBox="1"/>
          <p:nvPr/>
        </p:nvSpPr>
        <p:spPr>
          <a:xfrm>
            <a:off x="1438065" y="2402800"/>
            <a:ext cx="10422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Contextual representation of </a:t>
            </a:r>
            <a:r>
              <a:rPr lang="en-GB" sz="1000" b="1" i="1">
                <a:solidFill>
                  <a:schemeClr val="accent3"/>
                </a:solidFill>
                <a:latin typeface="Proxima Nova"/>
                <a:ea typeface="Proxima Nova"/>
                <a:cs typeface="Proxima Nova"/>
                <a:sym typeface="Proxima Nova"/>
              </a:rPr>
              <a:t>Prague</a:t>
            </a:r>
            <a:endParaRPr sz="1000" b="1" i="1"/>
          </a:p>
        </p:txBody>
      </p:sp>
      <p:grpSp>
        <p:nvGrpSpPr>
          <p:cNvPr id="2204" name="Google Shape;2204;p96"/>
          <p:cNvGrpSpPr/>
          <p:nvPr/>
        </p:nvGrpSpPr>
        <p:grpSpPr>
          <a:xfrm>
            <a:off x="5246658" y="2119954"/>
            <a:ext cx="182700" cy="799500"/>
            <a:chOff x="2139320" y="2205629"/>
            <a:chExt cx="182700" cy="799500"/>
          </a:xfrm>
        </p:grpSpPr>
        <p:sp>
          <p:nvSpPr>
            <p:cNvPr id="2205" name="Google Shape;2205;p96"/>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96"/>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96"/>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96"/>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96"/>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96"/>
          <p:cNvGrpSpPr/>
          <p:nvPr/>
        </p:nvGrpSpPr>
        <p:grpSpPr>
          <a:xfrm>
            <a:off x="6970808" y="2119954"/>
            <a:ext cx="182700" cy="799500"/>
            <a:chOff x="2139320" y="2205629"/>
            <a:chExt cx="182700" cy="799500"/>
          </a:xfrm>
        </p:grpSpPr>
        <p:sp>
          <p:nvSpPr>
            <p:cNvPr id="2211" name="Google Shape;2211;p96"/>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96"/>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96"/>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96"/>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96"/>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6" name="Google Shape;2216;p96"/>
          <p:cNvSpPr/>
          <p:nvPr/>
        </p:nvSpPr>
        <p:spPr>
          <a:xfrm>
            <a:off x="899850" y="1308075"/>
            <a:ext cx="2357700" cy="5727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i="1"/>
              <a:t>“move from </a:t>
            </a:r>
            <a:r>
              <a:rPr lang="en-GB" sz="1200" i="1">
                <a:solidFill>
                  <a:srgbClr val="E69138"/>
                </a:solidFill>
              </a:rPr>
              <a:t>Gospić</a:t>
            </a:r>
            <a:r>
              <a:rPr lang="en-GB" sz="1200" i="1"/>
              <a:t> to </a:t>
            </a:r>
            <a:r>
              <a:rPr lang="en-GB" sz="1200" b="1" i="1">
                <a:solidFill>
                  <a:schemeClr val="dk2"/>
                </a:solidFill>
              </a:rPr>
              <a:t>Prague</a:t>
            </a:r>
            <a:r>
              <a:rPr lang="en-GB" sz="1200" i="1"/>
              <a:t>”</a:t>
            </a:r>
            <a:endParaRPr sz="1200" i="1"/>
          </a:p>
        </p:txBody>
      </p:sp>
      <p:sp>
        <p:nvSpPr>
          <p:cNvPr id="2217" name="Google Shape;2217;p96"/>
          <p:cNvSpPr/>
          <p:nvPr/>
        </p:nvSpPr>
        <p:spPr>
          <a:xfrm>
            <a:off x="3708800" y="1308075"/>
            <a:ext cx="2037900" cy="5727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i="1"/>
              <a:t>“leave </a:t>
            </a:r>
            <a:r>
              <a:rPr lang="en-GB" sz="1200" i="1">
                <a:solidFill>
                  <a:srgbClr val="E69138"/>
                </a:solidFill>
              </a:rPr>
              <a:t>Gospić</a:t>
            </a:r>
            <a:r>
              <a:rPr lang="en-GB" sz="1200" i="1"/>
              <a:t> for </a:t>
            </a:r>
            <a:r>
              <a:rPr lang="en-GB" sz="1200" b="1" i="1">
                <a:solidFill>
                  <a:schemeClr val="dk2"/>
                </a:solidFill>
              </a:rPr>
              <a:t>Prague</a:t>
            </a:r>
            <a:r>
              <a:rPr lang="en-GB" sz="1200" i="1"/>
              <a:t>”</a:t>
            </a:r>
            <a:endParaRPr sz="1200" i="1"/>
          </a:p>
        </p:txBody>
      </p:sp>
      <p:sp>
        <p:nvSpPr>
          <p:cNvPr id="2218" name="Google Shape;2218;p96"/>
          <p:cNvSpPr/>
          <p:nvPr/>
        </p:nvSpPr>
        <p:spPr>
          <a:xfrm>
            <a:off x="6197950" y="1308075"/>
            <a:ext cx="2037900" cy="572700"/>
          </a:xfrm>
          <a:prstGeom prst="roundRect">
            <a:avLst>
              <a:gd name="adj" fmla="val 12002"/>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i="1"/>
              <a:t>“leave </a:t>
            </a:r>
            <a:r>
              <a:rPr lang="en-GB" sz="1200" b="1" i="1">
                <a:solidFill>
                  <a:schemeClr val="dk2"/>
                </a:solidFill>
              </a:rPr>
              <a:t>Prague</a:t>
            </a:r>
            <a:r>
              <a:rPr lang="en-GB" sz="1200" b="1" i="1"/>
              <a:t> </a:t>
            </a:r>
            <a:r>
              <a:rPr lang="en-GB" sz="1200" i="1"/>
              <a:t>for </a:t>
            </a:r>
            <a:r>
              <a:rPr lang="en-GB" sz="1200" i="1">
                <a:solidFill>
                  <a:srgbClr val="E69138"/>
                </a:solidFill>
              </a:rPr>
              <a:t>Gospić</a:t>
            </a:r>
            <a:r>
              <a:rPr lang="en-GB" sz="1200" i="1"/>
              <a:t>”</a:t>
            </a:r>
            <a:endParaRPr sz="1200" i="1"/>
          </a:p>
        </p:txBody>
      </p:sp>
      <p:pic>
        <p:nvPicPr>
          <p:cNvPr id="2219" name="Google Shape;2219;p96"/>
          <p:cNvPicPr preferRelativeResize="0"/>
          <p:nvPr/>
        </p:nvPicPr>
        <p:blipFill rotWithShape="1">
          <a:blip r:embed="rId3">
            <a:alphaModFix/>
          </a:blip>
          <a:srcRect l="22508" t="25033" r="24254" b="33879"/>
          <a:stretch/>
        </p:blipFill>
        <p:spPr>
          <a:xfrm>
            <a:off x="5841212" y="1462538"/>
            <a:ext cx="262250" cy="262226"/>
          </a:xfrm>
          <a:prstGeom prst="rect">
            <a:avLst/>
          </a:prstGeom>
          <a:noFill/>
          <a:ln>
            <a:noFill/>
          </a:ln>
        </p:spPr>
      </p:pic>
      <p:cxnSp>
        <p:nvCxnSpPr>
          <p:cNvPr id="2220" name="Google Shape;2220;p96"/>
          <p:cNvCxnSpPr/>
          <p:nvPr/>
        </p:nvCxnSpPr>
        <p:spPr>
          <a:xfrm flipH="1">
            <a:off x="5925762" y="1344375"/>
            <a:ext cx="113700" cy="500100"/>
          </a:xfrm>
          <a:prstGeom prst="straightConnector1">
            <a:avLst/>
          </a:prstGeom>
          <a:noFill/>
          <a:ln w="19050" cap="flat" cmpd="sng">
            <a:solidFill>
              <a:srgbClr val="000000"/>
            </a:solidFill>
            <a:prstDash val="solid"/>
            <a:round/>
            <a:headEnd type="none" w="med" len="med"/>
            <a:tailEnd type="none" w="med" len="med"/>
          </a:ln>
        </p:spPr>
      </p:cxnSp>
      <p:pic>
        <p:nvPicPr>
          <p:cNvPr id="2221" name="Google Shape;2221;p96"/>
          <p:cNvPicPr preferRelativeResize="0"/>
          <p:nvPr/>
        </p:nvPicPr>
        <p:blipFill rotWithShape="1">
          <a:blip r:embed="rId3">
            <a:alphaModFix/>
          </a:blip>
          <a:srcRect l="22508" t="25033" r="24254" b="33879"/>
          <a:stretch/>
        </p:blipFill>
        <p:spPr>
          <a:xfrm>
            <a:off x="3352062" y="1463300"/>
            <a:ext cx="262250" cy="262226"/>
          </a:xfrm>
          <a:prstGeom prst="rect">
            <a:avLst/>
          </a:prstGeom>
          <a:noFill/>
          <a:ln>
            <a:noFill/>
          </a:ln>
        </p:spPr>
      </p:pic>
      <p:pic>
        <p:nvPicPr>
          <p:cNvPr id="2222" name="Google Shape;2222;p96"/>
          <p:cNvPicPr preferRelativeResize="0"/>
          <p:nvPr/>
        </p:nvPicPr>
        <p:blipFill rotWithShape="1">
          <a:blip r:embed="rId3">
            <a:alphaModFix/>
          </a:blip>
          <a:srcRect l="22508" t="25033" r="24254" b="33879"/>
          <a:stretch/>
        </p:blipFill>
        <p:spPr>
          <a:xfrm>
            <a:off x="5851462" y="2387913"/>
            <a:ext cx="262250" cy="262226"/>
          </a:xfrm>
          <a:prstGeom prst="rect">
            <a:avLst/>
          </a:prstGeom>
          <a:noFill/>
          <a:ln>
            <a:noFill/>
          </a:ln>
        </p:spPr>
      </p:pic>
      <p:cxnSp>
        <p:nvCxnSpPr>
          <p:cNvPr id="2223" name="Google Shape;2223;p96"/>
          <p:cNvCxnSpPr/>
          <p:nvPr/>
        </p:nvCxnSpPr>
        <p:spPr>
          <a:xfrm flipH="1">
            <a:off x="5936012" y="2269750"/>
            <a:ext cx="113700" cy="500100"/>
          </a:xfrm>
          <a:prstGeom prst="straightConnector1">
            <a:avLst/>
          </a:prstGeom>
          <a:noFill/>
          <a:ln w="19050" cap="flat" cmpd="sng">
            <a:solidFill>
              <a:srgbClr val="000000"/>
            </a:solidFill>
            <a:prstDash val="solid"/>
            <a:round/>
            <a:headEnd type="none" w="med" len="med"/>
            <a:tailEnd type="none" w="med" len="med"/>
          </a:ln>
        </p:spPr>
      </p:cxnSp>
      <p:cxnSp>
        <p:nvCxnSpPr>
          <p:cNvPr id="2224" name="Google Shape;2224;p96"/>
          <p:cNvCxnSpPr>
            <a:endCxn id="2209" idx="0"/>
          </p:cNvCxnSpPr>
          <p:nvPr/>
        </p:nvCxnSpPr>
        <p:spPr>
          <a:xfrm flipH="1">
            <a:off x="5338008" y="1672954"/>
            <a:ext cx="300" cy="447000"/>
          </a:xfrm>
          <a:prstGeom prst="straightConnector1">
            <a:avLst/>
          </a:prstGeom>
          <a:noFill/>
          <a:ln w="9525" cap="flat" cmpd="sng">
            <a:solidFill>
              <a:srgbClr val="000000"/>
            </a:solidFill>
            <a:prstDash val="dot"/>
            <a:round/>
            <a:headEnd type="none" w="med" len="med"/>
            <a:tailEnd type="none" w="med" len="med"/>
          </a:ln>
        </p:spPr>
      </p:cxnSp>
      <p:cxnSp>
        <p:nvCxnSpPr>
          <p:cNvPr id="2225" name="Google Shape;2225;p96"/>
          <p:cNvCxnSpPr/>
          <p:nvPr/>
        </p:nvCxnSpPr>
        <p:spPr>
          <a:xfrm flipH="1">
            <a:off x="7062008" y="1672954"/>
            <a:ext cx="300" cy="447000"/>
          </a:xfrm>
          <a:prstGeom prst="straightConnector1">
            <a:avLst/>
          </a:prstGeom>
          <a:noFill/>
          <a:ln w="9525" cap="flat" cmpd="sng">
            <a:solidFill>
              <a:srgbClr val="000000"/>
            </a:solidFill>
            <a:prstDash val="dot"/>
            <a:round/>
            <a:headEnd type="none" w="med" len="med"/>
            <a:tailEnd type="none" w="med" len="med"/>
          </a:ln>
        </p:spPr>
      </p:cxnSp>
      <p:cxnSp>
        <p:nvCxnSpPr>
          <p:cNvPr id="2226" name="Google Shape;2226;p96"/>
          <p:cNvCxnSpPr/>
          <p:nvPr/>
        </p:nvCxnSpPr>
        <p:spPr>
          <a:xfrm flipH="1">
            <a:off x="2775833" y="1672954"/>
            <a:ext cx="300" cy="447000"/>
          </a:xfrm>
          <a:prstGeom prst="straightConnector1">
            <a:avLst/>
          </a:prstGeom>
          <a:noFill/>
          <a:ln w="9525" cap="flat" cmpd="sng">
            <a:solidFill>
              <a:srgbClr val="000000"/>
            </a:solidFill>
            <a:prstDash val="dot"/>
            <a:round/>
            <a:headEnd type="none" w="med" len="med"/>
            <a:tailEnd type="none" w="med" len="med"/>
          </a:ln>
        </p:spPr>
      </p:cxnSp>
      <p:sp>
        <p:nvSpPr>
          <p:cNvPr id="2227" name="Google Shape;2227;p96"/>
          <p:cNvSpPr txBox="1"/>
          <p:nvPr/>
        </p:nvSpPr>
        <p:spPr>
          <a:xfrm>
            <a:off x="4211777" y="2402025"/>
            <a:ext cx="10422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Contextual representation of </a:t>
            </a:r>
            <a:r>
              <a:rPr lang="en-GB" sz="1000" b="1" i="1">
                <a:solidFill>
                  <a:schemeClr val="accent3"/>
                </a:solidFill>
                <a:latin typeface="Proxima Nova"/>
                <a:ea typeface="Proxima Nova"/>
                <a:cs typeface="Proxima Nova"/>
                <a:sym typeface="Proxima Nova"/>
              </a:rPr>
              <a:t>Prague</a:t>
            </a:r>
            <a:endParaRPr sz="1000" b="1" i="1"/>
          </a:p>
        </p:txBody>
      </p:sp>
      <p:sp>
        <p:nvSpPr>
          <p:cNvPr id="2228" name="Google Shape;2228;p96"/>
          <p:cNvSpPr txBox="1"/>
          <p:nvPr/>
        </p:nvSpPr>
        <p:spPr>
          <a:xfrm>
            <a:off x="7201940" y="2326488"/>
            <a:ext cx="10422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Contextual representation of </a:t>
            </a:r>
            <a:r>
              <a:rPr lang="en-GB" sz="1000" b="1" i="1">
                <a:solidFill>
                  <a:schemeClr val="accent3"/>
                </a:solidFill>
                <a:latin typeface="Proxima Nova"/>
                <a:ea typeface="Proxima Nova"/>
                <a:cs typeface="Proxima Nova"/>
                <a:sym typeface="Proxima Nova"/>
              </a:rPr>
              <a:t>Prague</a:t>
            </a:r>
            <a:endParaRPr sz="1000" b="1" i="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grpSp>
        <p:nvGrpSpPr>
          <p:cNvPr id="2233" name="Google Shape;2233;p97"/>
          <p:cNvGrpSpPr/>
          <p:nvPr/>
        </p:nvGrpSpPr>
        <p:grpSpPr>
          <a:xfrm>
            <a:off x="5878470" y="2963379"/>
            <a:ext cx="182700" cy="799500"/>
            <a:chOff x="1083595" y="3302204"/>
            <a:chExt cx="182700" cy="799500"/>
          </a:xfrm>
        </p:grpSpPr>
        <p:sp>
          <p:nvSpPr>
            <p:cNvPr id="2234" name="Google Shape;2234;p97"/>
            <p:cNvSpPr/>
            <p:nvPr/>
          </p:nvSpPr>
          <p:spPr>
            <a:xfrm>
              <a:off x="1100655" y="3336981"/>
              <a:ext cx="148450" cy="150554"/>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97"/>
            <p:cNvSpPr/>
            <p:nvPr/>
          </p:nvSpPr>
          <p:spPr>
            <a:xfrm>
              <a:off x="1100655" y="3528185"/>
              <a:ext cx="148450" cy="150554"/>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97"/>
            <p:cNvSpPr/>
            <p:nvPr/>
          </p:nvSpPr>
          <p:spPr>
            <a:xfrm>
              <a:off x="1100655" y="3719388"/>
              <a:ext cx="148450" cy="150554"/>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97"/>
            <p:cNvSpPr/>
            <p:nvPr/>
          </p:nvSpPr>
          <p:spPr>
            <a:xfrm>
              <a:off x="1100655" y="3910592"/>
              <a:ext cx="148450" cy="150554"/>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97"/>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97"/>
          <p:cNvGrpSpPr/>
          <p:nvPr/>
        </p:nvGrpSpPr>
        <p:grpSpPr>
          <a:xfrm>
            <a:off x="6422183" y="2963391"/>
            <a:ext cx="182819" cy="799489"/>
            <a:chOff x="3752775" y="2200275"/>
            <a:chExt cx="304800" cy="1314300"/>
          </a:xfrm>
        </p:grpSpPr>
        <p:sp>
          <p:nvSpPr>
            <p:cNvPr id="2240" name="Google Shape;2240;p97"/>
            <p:cNvSpPr/>
            <p:nvPr/>
          </p:nvSpPr>
          <p:spPr>
            <a:xfrm>
              <a:off x="3781425" y="225742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97"/>
            <p:cNvSpPr/>
            <p:nvPr/>
          </p:nvSpPr>
          <p:spPr>
            <a:xfrm>
              <a:off x="3781425" y="257175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97"/>
            <p:cNvSpPr/>
            <p:nvPr/>
          </p:nvSpPr>
          <p:spPr>
            <a:xfrm>
              <a:off x="3781425" y="288607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97"/>
            <p:cNvSpPr/>
            <p:nvPr/>
          </p:nvSpPr>
          <p:spPr>
            <a:xfrm>
              <a:off x="3781425" y="320040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97"/>
            <p:cNvSpPr/>
            <p:nvPr/>
          </p:nvSpPr>
          <p:spPr>
            <a:xfrm>
              <a:off x="3752775" y="2200275"/>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5" name="Google Shape;2245;p97"/>
          <p:cNvGrpSpPr/>
          <p:nvPr/>
        </p:nvGrpSpPr>
        <p:grpSpPr>
          <a:xfrm>
            <a:off x="6966008" y="2963391"/>
            <a:ext cx="182819" cy="799489"/>
            <a:chOff x="3752775" y="2200275"/>
            <a:chExt cx="304800" cy="1314300"/>
          </a:xfrm>
        </p:grpSpPr>
        <p:sp>
          <p:nvSpPr>
            <p:cNvPr id="2246" name="Google Shape;2246;p97"/>
            <p:cNvSpPr/>
            <p:nvPr/>
          </p:nvSpPr>
          <p:spPr>
            <a:xfrm>
              <a:off x="3781425" y="225742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97"/>
            <p:cNvSpPr/>
            <p:nvPr/>
          </p:nvSpPr>
          <p:spPr>
            <a:xfrm>
              <a:off x="3781425" y="257175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97"/>
            <p:cNvSpPr/>
            <p:nvPr/>
          </p:nvSpPr>
          <p:spPr>
            <a:xfrm>
              <a:off x="3781425" y="288607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97"/>
            <p:cNvSpPr/>
            <p:nvPr/>
          </p:nvSpPr>
          <p:spPr>
            <a:xfrm>
              <a:off x="3781425" y="320040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97"/>
            <p:cNvSpPr/>
            <p:nvPr/>
          </p:nvSpPr>
          <p:spPr>
            <a:xfrm>
              <a:off x="3752775" y="2200275"/>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1" name="Google Shape;2251;p97"/>
          <p:cNvGrpSpPr/>
          <p:nvPr/>
        </p:nvGrpSpPr>
        <p:grpSpPr>
          <a:xfrm>
            <a:off x="7509820" y="2963391"/>
            <a:ext cx="182819" cy="799489"/>
            <a:chOff x="3752775" y="2200275"/>
            <a:chExt cx="304800" cy="1314300"/>
          </a:xfrm>
        </p:grpSpPr>
        <p:sp>
          <p:nvSpPr>
            <p:cNvPr id="2252" name="Google Shape;2252;p97"/>
            <p:cNvSpPr/>
            <p:nvPr/>
          </p:nvSpPr>
          <p:spPr>
            <a:xfrm>
              <a:off x="3781425" y="225742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7"/>
            <p:cNvSpPr/>
            <p:nvPr/>
          </p:nvSpPr>
          <p:spPr>
            <a:xfrm>
              <a:off x="3781425" y="257175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7"/>
            <p:cNvSpPr/>
            <p:nvPr/>
          </p:nvSpPr>
          <p:spPr>
            <a:xfrm>
              <a:off x="3781425" y="288607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7"/>
            <p:cNvSpPr/>
            <p:nvPr/>
          </p:nvSpPr>
          <p:spPr>
            <a:xfrm>
              <a:off x="3781425" y="320040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7"/>
            <p:cNvSpPr/>
            <p:nvPr/>
          </p:nvSpPr>
          <p:spPr>
            <a:xfrm>
              <a:off x="3752775" y="2200275"/>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7" name="Google Shape;2257;p97"/>
          <p:cNvGrpSpPr/>
          <p:nvPr/>
        </p:nvGrpSpPr>
        <p:grpSpPr>
          <a:xfrm>
            <a:off x="8053645" y="2963391"/>
            <a:ext cx="182819" cy="799489"/>
            <a:chOff x="3752775" y="2200275"/>
            <a:chExt cx="304800" cy="1314300"/>
          </a:xfrm>
        </p:grpSpPr>
        <p:sp>
          <p:nvSpPr>
            <p:cNvPr id="2258" name="Google Shape;2258;p97"/>
            <p:cNvSpPr/>
            <p:nvPr/>
          </p:nvSpPr>
          <p:spPr>
            <a:xfrm>
              <a:off x="3781425" y="225742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7"/>
            <p:cNvSpPr/>
            <p:nvPr/>
          </p:nvSpPr>
          <p:spPr>
            <a:xfrm>
              <a:off x="3781425" y="257175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97"/>
            <p:cNvSpPr/>
            <p:nvPr/>
          </p:nvSpPr>
          <p:spPr>
            <a:xfrm>
              <a:off x="3781425" y="2886075"/>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7"/>
            <p:cNvSpPr/>
            <p:nvPr/>
          </p:nvSpPr>
          <p:spPr>
            <a:xfrm>
              <a:off x="3781425" y="3200400"/>
              <a:ext cx="247500" cy="2475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97"/>
            <p:cNvSpPr/>
            <p:nvPr/>
          </p:nvSpPr>
          <p:spPr>
            <a:xfrm>
              <a:off x="3752775" y="2200275"/>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3" name="Google Shape;2263;p97"/>
          <p:cNvSpPr/>
          <p:nvPr/>
        </p:nvSpPr>
        <p:spPr>
          <a:xfrm>
            <a:off x="5627212" y="3930325"/>
            <a:ext cx="5163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move</a:t>
            </a:r>
            <a:endParaRPr sz="800"/>
          </a:p>
        </p:txBody>
      </p:sp>
      <p:sp>
        <p:nvSpPr>
          <p:cNvPr id="2264" name="Google Shape;2264;p97"/>
          <p:cNvSpPr/>
          <p:nvPr/>
        </p:nvSpPr>
        <p:spPr>
          <a:xfrm>
            <a:off x="6247963" y="3930325"/>
            <a:ext cx="4260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from</a:t>
            </a:r>
            <a:endParaRPr sz="800"/>
          </a:p>
        </p:txBody>
      </p:sp>
      <p:sp>
        <p:nvSpPr>
          <p:cNvPr id="2265" name="Google Shape;2265;p97"/>
          <p:cNvSpPr/>
          <p:nvPr/>
        </p:nvSpPr>
        <p:spPr>
          <a:xfrm>
            <a:off x="6778412" y="3930325"/>
            <a:ext cx="5577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Gospić</a:t>
            </a:r>
            <a:endParaRPr sz="800"/>
          </a:p>
        </p:txBody>
      </p:sp>
      <p:sp>
        <p:nvSpPr>
          <p:cNvPr id="2266" name="Google Shape;2266;p97"/>
          <p:cNvSpPr/>
          <p:nvPr/>
        </p:nvSpPr>
        <p:spPr>
          <a:xfrm>
            <a:off x="7440565" y="3930325"/>
            <a:ext cx="3213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to</a:t>
            </a:r>
            <a:endParaRPr sz="800"/>
          </a:p>
        </p:txBody>
      </p:sp>
      <p:sp>
        <p:nvSpPr>
          <p:cNvPr id="2267" name="Google Shape;2267;p97"/>
          <p:cNvSpPr/>
          <p:nvPr/>
        </p:nvSpPr>
        <p:spPr>
          <a:xfrm>
            <a:off x="7866188" y="3930325"/>
            <a:ext cx="5577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Prague</a:t>
            </a:r>
            <a:endParaRPr sz="800"/>
          </a:p>
        </p:txBody>
      </p:sp>
      <p:sp>
        <p:nvSpPr>
          <p:cNvPr id="2268" name="Google Shape;2268;p97"/>
          <p:cNvSpPr txBox="1"/>
          <p:nvPr/>
        </p:nvSpPr>
        <p:spPr>
          <a:xfrm>
            <a:off x="4572000" y="3177075"/>
            <a:ext cx="11367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Word representations</a:t>
            </a:r>
            <a:endParaRPr sz="1000" i="1"/>
          </a:p>
        </p:txBody>
      </p:sp>
      <p:grpSp>
        <p:nvGrpSpPr>
          <p:cNvPr id="2269" name="Google Shape;2269;p97"/>
          <p:cNvGrpSpPr/>
          <p:nvPr/>
        </p:nvGrpSpPr>
        <p:grpSpPr>
          <a:xfrm>
            <a:off x="6422233" y="2963404"/>
            <a:ext cx="182700" cy="799500"/>
            <a:chOff x="1083595" y="3302204"/>
            <a:chExt cx="182700" cy="799500"/>
          </a:xfrm>
        </p:grpSpPr>
        <p:sp>
          <p:nvSpPr>
            <p:cNvPr id="2270" name="Google Shape;2270;p97"/>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97"/>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97"/>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7"/>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7"/>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5" name="Google Shape;2275;p97"/>
          <p:cNvGrpSpPr/>
          <p:nvPr/>
        </p:nvGrpSpPr>
        <p:grpSpPr>
          <a:xfrm>
            <a:off x="6966020" y="2963404"/>
            <a:ext cx="182700" cy="799500"/>
            <a:chOff x="1083595" y="3302204"/>
            <a:chExt cx="182700" cy="799500"/>
          </a:xfrm>
        </p:grpSpPr>
        <p:sp>
          <p:nvSpPr>
            <p:cNvPr id="2276" name="Google Shape;2276;p97"/>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7"/>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7"/>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7"/>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7"/>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1" name="Google Shape;2281;p97"/>
          <p:cNvGrpSpPr/>
          <p:nvPr/>
        </p:nvGrpSpPr>
        <p:grpSpPr>
          <a:xfrm>
            <a:off x="7509883" y="2963379"/>
            <a:ext cx="182700" cy="799500"/>
            <a:chOff x="1083595" y="3302204"/>
            <a:chExt cx="182700" cy="799500"/>
          </a:xfrm>
        </p:grpSpPr>
        <p:sp>
          <p:nvSpPr>
            <p:cNvPr id="2282" name="Google Shape;2282;p97"/>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7"/>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7"/>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7"/>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7"/>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7" name="Google Shape;2287;p97"/>
          <p:cNvGrpSpPr/>
          <p:nvPr/>
        </p:nvGrpSpPr>
        <p:grpSpPr>
          <a:xfrm>
            <a:off x="8053645" y="2963404"/>
            <a:ext cx="182700" cy="799500"/>
            <a:chOff x="1083595" y="3302204"/>
            <a:chExt cx="182700" cy="799500"/>
          </a:xfrm>
        </p:grpSpPr>
        <p:sp>
          <p:nvSpPr>
            <p:cNvPr id="2288" name="Google Shape;2288;p97"/>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7"/>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7"/>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7"/>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7"/>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3" name="Google Shape;2293;p97"/>
          <p:cNvSpPr/>
          <p:nvPr/>
        </p:nvSpPr>
        <p:spPr>
          <a:xfrm>
            <a:off x="5627200" y="1328850"/>
            <a:ext cx="28945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dirty="0"/>
              <a:t>  “move           from           </a:t>
            </a:r>
            <a:r>
              <a:rPr lang="en-GB" sz="800" dirty="0" err="1"/>
              <a:t>Gospić</a:t>
            </a:r>
            <a:r>
              <a:rPr lang="en-GB" sz="800" dirty="0"/>
              <a:t>            to           Prague”</a:t>
            </a:r>
            <a:endParaRPr sz="800" dirty="0"/>
          </a:p>
        </p:txBody>
      </p:sp>
      <p:grpSp>
        <p:nvGrpSpPr>
          <p:cNvPr id="2294" name="Google Shape;2294;p97"/>
          <p:cNvGrpSpPr/>
          <p:nvPr/>
        </p:nvGrpSpPr>
        <p:grpSpPr>
          <a:xfrm>
            <a:off x="8046920" y="1892729"/>
            <a:ext cx="182700" cy="799500"/>
            <a:chOff x="2139320" y="2205629"/>
            <a:chExt cx="182700" cy="799500"/>
          </a:xfrm>
        </p:grpSpPr>
        <p:sp>
          <p:nvSpPr>
            <p:cNvPr id="2295" name="Google Shape;2295;p97"/>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7"/>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7"/>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7"/>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97"/>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0" name="Google Shape;2300;p97"/>
          <p:cNvSpPr txBox="1"/>
          <p:nvPr/>
        </p:nvSpPr>
        <p:spPr>
          <a:xfrm>
            <a:off x="4603204" y="2106400"/>
            <a:ext cx="1202400" cy="3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GB" sz="1000" i="1">
                <a:solidFill>
                  <a:schemeClr val="accent3"/>
                </a:solidFill>
                <a:latin typeface="Proxima Nova"/>
                <a:ea typeface="Proxima Nova"/>
                <a:cs typeface="Proxima Nova"/>
                <a:sym typeface="Proxima Nova"/>
              </a:rPr>
              <a:t>Contextual representations</a:t>
            </a:r>
            <a:endParaRPr sz="1000" i="1"/>
          </a:p>
        </p:txBody>
      </p:sp>
      <p:grpSp>
        <p:nvGrpSpPr>
          <p:cNvPr id="2301" name="Google Shape;2301;p97"/>
          <p:cNvGrpSpPr/>
          <p:nvPr/>
        </p:nvGrpSpPr>
        <p:grpSpPr>
          <a:xfrm>
            <a:off x="7513520" y="1892729"/>
            <a:ext cx="182700" cy="799500"/>
            <a:chOff x="2139320" y="2205629"/>
            <a:chExt cx="182700" cy="799500"/>
          </a:xfrm>
        </p:grpSpPr>
        <p:sp>
          <p:nvSpPr>
            <p:cNvPr id="2302" name="Google Shape;2302;p97"/>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7"/>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7"/>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7"/>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7"/>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97"/>
          <p:cNvGrpSpPr/>
          <p:nvPr/>
        </p:nvGrpSpPr>
        <p:grpSpPr>
          <a:xfrm>
            <a:off x="6972545" y="1892729"/>
            <a:ext cx="182700" cy="799500"/>
            <a:chOff x="2139320" y="2205629"/>
            <a:chExt cx="182700" cy="799500"/>
          </a:xfrm>
        </p:grpSpPr>
        <p:sp>
          <p:nvSpPr>
            <p:cNvPr id="2308" name="Google Shape;2308;p97"/>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97"/>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7"/>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7"/>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7"/>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97"/>
          <p:cNvGrpSpPr/>
          <p:nvPr/>
        </p:nvGrpSpPr>
        <p:grpSpPr>
          <a:xfrm>
            <a:off x="6415970" y="1892729"/>
            <a:ext cx="182700" cy="799500"/>
            <a:chOff x="2139320" y="2205629"/>
            <a:chExt cx="182700" cy="799500"/>
          </a:xfrm>
        </p:grpSpPr>
        <p:sp>
          <p:nvSpPr>
            <p:cNvPr id="2314" name="Google Shape;2314;p97"/>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7"/>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7"/>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7"/>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7"/>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9" name="Google Shape;2319;p97"/>
          <p:cNvGrpSpPr/>
          <p:nvPr/>
        </p:nvGrpSpPr>
        <p:grpSpPr>
          <a:xfrm>
            <a:off x="5882570" y="1892729"/>
            <a:ext cx="182700" cy="799500"/>
            <a:chOff x="2139320" y="2205629"/>
            <a:chExt cx="182700" cy="799500"/>
          </a:xfrm>
        </p:grpSpPr>
        <p:sp>
          <p:nvSpPr>
            <p:cNvPr id="2320" name="Google Shape;2320;p97"/>
            <p:cNvSpPr/>
            <p:nvPr/>
          </p:nvSpPr>
          <p:spPr>
            <a:xfrm>
              <a:off x="2156430" y="2240293"/>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7"/>
            <p:cNvSpPr/>
            <p:nvPr/>
          </p:nvSpPr>
          <p:spPr>
            <a:xfrm>
              <a:off x="2156430" y="2431497"/>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7"/>
            <p:cNvSpPr/>
            <p:nvPr/>
          </p:nvSpPr>
          <p:spPr>
            <a:xfrm>
              <a:off x="2156430" y="2622701"/>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7"/>
            <p:cNvSpPr/>
            <p:nvPr/>
          </p:nvSpPr>
          <p:spPr>
            <a:xfrm>
              <a:off x="2156430" y="2813905"/>
              <a:ext cx="148500" cy="1506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7"/>
            <p:cNvSpPr/>
            <p:nvPr/>
          </p:nvSpPr>
          <p:spPr>
            <a:xfrm>
              <a:off x="2139320" y="2205629"/>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5" name="Google Shape;2325;p97"/>
          <p:cNvSpPr/>
          <p:nvPr/>
        </p:nvSpPr>
        <p:spPr>
          <a:xfrm rot="-5400000">
            <a:off x="6942400" y="1645075"/>
            <a:ext cx="211800" cy="2355900"/>
          </a:xfrm>
          <a:prstGeom prst="rightBrace">
            <a:avLst>
              <a:gd name="adj1" fmla="val 8333"/>
              <a:gd name="adj2" fmla="val 5000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7"/>
          <p:cNvSpPr/>
          <p:nvPr/>
        </p:nvSpPr>
        <p:spPr>
          <a:xfrm rot="-5400000">
            <a:off x="6942400" y="1645075"/>
            <a:ext cx="211800" cy="2355900"/>
          </a:xfrm>
          <a:prstGeom prst="rightBrace">
            <a:avLst>
              <a:gd name="adj1" fmla="val 8333"/>
              <a:gd name="adj2" fmla="val 73632"/>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7"/>
          <p:cNvSpPr/>
          <p:nvPr/>
        </p:nvSpPr>
        <p:spPr>
          <a:xfrm rot="-5400000">
            <a:off x="6942400" y="1645075"/>
            <a:ext cx="211800" cy="2355900"/>
          </a:xfrm>
          <a:prstGeom prst="rightBrace">
            <a:avLst>
              <a:gd name="adj1" fmla="val 8333"/>
              <a:gd name="adj2" fmla="val 96139"/>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7"/>
          <p:cNvSpPr/>
          <p:nvPr/>
        </p:nvSpPr>
        <p:spPr>
          <a:xfrm rot="-5400000">
            <a:off x="6942400" y="1645075"/>
            <a:ext cx="211800" cy="2355900"/>
          </a:xfrm>
          <a:prstGeom prst="rightBrace">
            <a:avLst>
              <a:gd name="adj1" fmla="val 8333"/>
              <a:gd name="adj2" fmla="val 27008"/>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7"/>
          <p:cNvSpPr/>
          <p:nvPr/>
        </p:nvSpPr>
        <p:spPr>
          <a:xfrm rot="-5400000">
            <a:off x="6942400" y="1645075"/>
            <a:ext cx="211800" cy="2355900"/>
          </a:xfrm>
          <a:prstGeom prst="rightBrace">
            <a:avLst>
              <a:gd name="adj1" fmla="val 8333"/>
              <a:gd name="adj2" fmla="val 4501"/>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17</a:t>
            </a:fld>
            <a:endParaRPr/>
          </a:p>
        </p:txBody>
      </p:sp>
      <p:sp>
        <p:nvSpPr>
          <p:cNvPr id="2331" name="Google Shape;2331;p97"/>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Representing Words in Context</a:t>
            </a:r>
            <a:endParaRPr/>
          </a:p>
        </p:txBody>
      </p:sp>
      <p:sp>
        <p:nvSpPr>
          <p:cNvPr id="2332" name="Google Shape;2332;p97"/>
          <p:cNvSpPr txBox="1"/>
          <p:nvPr/>
        </p:nvSpPr>
        <p:spPr>
          <a:xfrm>
            <a:off x="309350" y="1161125"/>
            <a:ext cx="4262700" cy="17601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chemeClr val="accent3"/>
              </a:buClr>
              <a:buSzPts val="1600"/>
              <a:buFont typeface="Proxima Nova"/>
              <a:buChar char="●"/>
            </a:pPr>
            <a:r>
              <a:rPr lang="en-GB" sz="1600" dirty="0">
                <a:solidFill>
                  <a:schemeClr val="accent3"/>
                </a:solidFill>
                <a:latin typeface="Proxima Nova"/>
                <a:ea typeface="Proxima Nova"/>
                <a:cs typeface="Proxima Nova"/>
                <a:sym typeface="Proxima Nova"/>
              </a:rPr>
              <a:t>composition of word vectors into contextualized word representations</a:t>
            </a:r>
            <a:endParaRPr sz="1600" dirty="0">
              <a:solidFill>
                <a:schemeClr val="accent3"/>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accent3"/>
              </a:buClr>
              <a:buSzPts val="1600"/>
              <a:buFont typeface="Proxima Nova"/>
              <a:buChar char="●"/>
            </a:pPr>
            <a:r>
              <a:rPr lang="en-GB" sz="1600" dirty="0">
                <a:solidFill>
                  <a:schemeClr val="accent3"/>
                </a:solidFill>
                <a:latin typeface="Proxima Nova"/>
                <a:ea typeface="Proxima Nova"/>
                <a:cs typeface="Proxima Nova"/>
                <a:sym typeface="Proxima Nova"/>
              </a:rPr>
              <a:t>use vector composition function</a:t>
            </a:r>
            <a:endParaRPr sz="1600" dirty="0">
              <a:solidFill>
                <a:schemeClr val="accent3"/>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43" name="Google Shape;2343;p9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2337" name="Google Shape;2337;p98"/>
          <p:cNvSpPr txBox="1">
            <a:spLocks noGrp="1"/>
          </p:cNvSpPr>
          <p:nvPr>
            <p:ph type="title" idx="4294967295"/>
          </p:nvPr>
        </p:nvSpPr>
        <p:spPr>
          <a:xfrm>
            <a:off x="0" y="444500"/>
            <a:ext cx="569595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Recurrent Neural Network Layers</a:t>
            </a:r>
            <a:endParaRPr/>
          </a:p>
        </p:txBody>
      </p:sp>
      <p:sp>
        <p:nvSpPr>
          <p:cNvPr id="2338" name="Google Shape;2338;p98"/>
          <p:cNvSpPr txBox="1">
            <a:spLocks noGrp="1"/>
          </p:cNvSpPr>
          <p:nvPr>
            <p:ph type="body" idx="4294967295"/>
          </p:nvPr>
        </p:nvSpPr>
        <p:spPr>
          <a:xfrm>
            <a:off x="0" y="1152525"/>
            <a:ext cx="5695950" cy="3416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b="1"/>
              <a:t>Idea</a:t>
            </a:r>
            <a:r>
              <a:rPr lang="en-GB" sz="1600"/>
              <a:t>: text as sequence</a:t>
            </a:r>
            <a:endParaRPr sz="1600"/>
          </a:p>
          <a:p>
            <a:pPr marL="457200" lvl="0" indent="-330200" algn="l" rtl="0">
              <a:spcBef>
                <a:spcPts val="0"/>
              </a:spcBef>
              <a:spcAft>
                <a:spcPts val="0"/>
              </a:spcAft>
              <a:buSzPts val="1600"/>
              <a:buChar char="●"/>
            </a:pPr>
            <a:r>
              <a:rPr lang="en-GB" sz="1600"/>
              <a:t>Prominent types: </a:t>
            </a:r>
            <a:r>
              <a:rPr lang="en-GB" sz="1600" i="1"/>
              <a:t>LSTM, GRU</a:t>
            </a:r>
            <a:endParaRPr sz="1600" i="1"/>
          </a:p>
          <a:p>
            <a:pPr marL="457200" lvl="0" indent="-330200" algn="l" rtl="0">
              <a:spcBef>
                <a:spcPts val="0"/>
              </a:spcBef>
              <a:spcAft>
                <a:spcPts val="0"/>
              </a:spcAft>
              <a:buSzPts val="1600"/>
              <a:buChar char="●"/>
            </a:pPr>
            <a:r>
              <a:rPr lang="en-GB" sz="1600" b="1"/>
              <a:t>Inductive bias:</a:t>
            </a:r>
            <a:r>
              <a:rPr lang="en-GB" sz="1600"/>
              <a:t> Recency</a:t>
            </a:r>
            <a:endParaRPr sz="1600"/>
          </a:p>
          <a:p>
            <a:pPr marL="914400" lvl="1" indent="-317500" algn="l" rtl="0">
              <a:spcBef>
                <a:spcPts val="0"/>
              </a:spcBef>
              <a:spcAft>
                <a:spcPts val="0"/>
              </a:spcAft>
              <a:buSzPts val="1400"/>
              <a:buChar char="○"/>
            </a:pPr>
            <a:r>
              <a:rPr lang="en-GB"/>
              <a:t>more recent symbols have bigger impact on hidden state</a:t>
            </a:r>
            <a:endParaRPr sz="1600" i="1"/>
          </a:p>
          <a:p>
            <a:pPr marL="457200" lvl="0" indent="-330200" algn="l" rtl="0">
              <a:spcBef>
                <a:spcPts val="0"/>
              </a:spcBef>
              <a:spcAft>
                <a:spcPts val="0"/>
              </a:spcAft>
              <a:buSzPts val="1600"/>
              <a:buChar char="●"/>
            </a:pPr>
            <a:r>
              <a:rPr lang="en-GB" sz="1600" b="1"/>
              <a:t>Advantages</a:t>
            </a:r>
            <a:endParaRPr sz="1600"/>
          </a:p>
          <a:p>
            <a:pPr marL="914400" lvl="1" indent="-317500" algn="l" rtl="0">
              <a:spcBef>
                <a:spcPts val="0"/>
              </a:spcBef>
              <a:spcAft>
                <a:spcPts val="0"/>
              </a:spcAft>
              <a:buSzPts val="1400"/>
              <a:buChar char="○"/>
            </a:pPr>
            <a:r>
              <a:rPr lang="en-GB"/>
              <a:t>everything is connected</a:t>
            </a:r>
            <a:endParaRPr/>
          </a:p>
          <a:p>
            <a:pPr marL="914400" lvl="1" indent="-317500" algn="l" rtl="0">
              <a:spcBef>
                <a:spcPts val="0"/>
              </a:spcBef>
              <a:spcAft>
                <a:spcPts val="0"/>
              </a:spcAft>
              <a:buSzPts val="1400"/>
              <a:buChar char="○"/>
            </a:pPr>
            <a:r>
              <a:rPr lang="en-GB"/>
              <a:t>easy to train and robust in practice</a:t>
            </a:r>
            <a:endParaRPr/>
          </a:p>
          <a:p>
            <a:pPr marL="457200" lvl="0" indent="-330200" algn="l" rtl="0">
              <a:spcBef>
                <a:spcPts val="0"/>
              </a:spcBef>
              <a:spcAft>
                <a:spcPts val="0"/>
              </a:spcAft>
              <a:buSzPts val="1600"/>
              <a:buChar char="●"/>
            </a:pPr>
            <a:r>
              <a:rPr lang="en-GB" sz="1600" b="1"/>
              <a:t>Disadvantages</a:t>
            </a:r>
            <a:endParaRPr sz="1600"/>
          </a:p>
          <a:p>
            <a:pPr marL="914400" lvl="1" indent="-317500" algn="l" rtl="0">
              <a:spcBef>
                <a:spcPts val="0"/>
              </a:spcBef>
              <a:spcAft>
                <a:spcPts val="0"/>
              </a:spcAft>
              <a:buSzPts val="1400"/>
              <a:buChar char="○"/>
            </a:pPr>
            <a:r>
              <a:rPr lang="en-GB"/>
              <a:t>Slow → computation time linear in length of text</a:t>
            </a:r>
            <a:endParaRPr/>
          </a:p>
          <a:p>
            <a:pPr marL="914400" lvl="1" indent="-317500" algn="l" rtl="0">
              <a:spcBef>
                <a:spcPts val="0"/>
              </a:spcBef>
              <a:spcAft>
                <a:spcPts val="0"/>
              </a:spcAft>
              <a:buSzPts val="1400"/>
              <a:buChar char="○"/>
            </a:pPr>
            <a:r>
              <a:rPr lang="en-GB"/>
              <a:t>not good for (very) long range dependencies</a:t>
            </a:r>
            <a:br>
              <a:rPr lang="en-GB" sz="1600"/>
            </a:br>
            <a:endParaRPr sz="1600"/>
          </a:p>
          <a:p>
            <a:pPr marL="457200" marR="0" lvl="0" indent="-330200" algn="l" rtl="0">
              <a:lnSpc>
                <a:spcPct val="115000"/>
              </a:lnSpc>
              <a:spcBef>
                <a:spcPts val="0"/>
              </a:spcBef>
              <a:spcAft>
                <a:spcPts val="0"/>
              </a:spcAft>
              <a:buClr>
                <a:schemeClr val="accent3"/>
              </a:buClr>
              <a:buSzPts val="1600"/>
              <a:buFont typeface="Proxima Nova"/>
              <a:buChar char="●"/>
            </a:pPr>
            <a:r>
              <a:rPr lang="en-GB" sz="1600" i="1"/>
              <a:t>Good for:</a:t>
            </a:r>
            <a:r>
              <a:rPr lang="en-GB" sz="1600"/>
              <a:t> sentences, small paragraphs</a:t>
            </a:r>
            <a:endParaRPr/>
          </a:p>
        </p:txBody>
      </p:sp>
      <p:grpSp>
        <p:nvGrpSpPr>
          <p:cNvPr id="2339" name="Google Shape;2339;p98"/>
          <p:cNvGrpSpPr/>
          <p:nvPr/>
        </p:nvGrpSpPr>
        <p:grpSpPr>
          <a:xfrm>
            <a:off x="6429364" y="3334123"/>
            <a:ext cx="1406457" cy="243027"/>
            <a:chOff x="6227339" y="3324423"/>
            <a:chExt cx="1406457" cy="243027"/>
          </a:xfrm>
        </p:grpSpPr>
        <p:pic>
          <p:nvPicPr>
            <p:cNvPr id="2340" name="Google Shape;2340;p98"/>
            <p:cNvPicPr preferRelativeResize="0"/>
            <p:nvPr/>
          </p:nvPicPr>
          <p:blipFill>
            <a:blip r:embed="rId3">
              <a:alphaModFix/>
            </a:blip>
            <a:stretch>
              <a:fillRect/>
            </a:stretch>
          </p:blipFill>
          <p:spPr>
            <a:xfrm>
              <a:off x="6227339" y="3368475"/>
              <a:ext cx="454824" cy="198975"/>
            </a:xfrm>
            <a:prstGeom prst="rect">
              <a:avLst/>
            </a:prstGeom>
            <a:noFill/>
            <a:ln>
              <a:noFill/>
            </a:ln>
          </p:spPr>
        </p:pic>
        <p:pic>
          <p:nvPicPr>
            <p:cNvPr id="2341" name="Google Shape;2341;p98"/>
            <p:cNvPicPr preferRelativeResize="0"/>
            <p:nvPr/>
          </p:nvPicPr>
          <p:blipFill>
            <a:blip r:embed="rId4">
              <a:alphaModFix/>
            </a:blip>
            <a:stretch>
              <a:fillRect/>
            </a:stretch>
          </p:blipFill>
          <p:spPr>
            <a:xfrm>
              <a:off x="6725308" y="3324423"/>
              <a:ext cx="908488" cy="243025"/>
            </a:xfrm>
            <a:prstGeom prst="rect">
              <a:avLst/>
            </a:prstGeom>
            <a:noFill/>
            <a:ln>
              <a:noFill/>
            </a:ln>
          </p:spPr>
        </p:pic>
      </p:grpSp>
      <p:sp>
        <p:nvSpPr>
          <p:cNvPr id="2342" name="Google Shape;2342;p98"/>
          <p:cNvSpPr txBox="1"/>
          <p:nvPr/>
        </p:nvSpPr>
        <p:spPr>
          <a:xfrm>
            <a:off x="5459506" y="3577150"/>
            <a:ext cx="3669694" cy="130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b="1" dirty="0">
                <a:solidFill>
                  <a:schemeClr val="accent3"/>
                </a:solidFill>
                <a:latin typeface="Proxima Nova"/>
                <a:ea typeface="Proxima Nova"/>
                <a:cs typeface="Proxima Nova"/>
                <a:sym typeface="Proxima Nova"/>
              </a:rPr>
              <a:t>Tree-variants</a:t>
            </a:r>
            <a:r>
              <a:rPr lang="en-GB" sz="1600" i="1" dirty="0">
                <a:solidFill>
                  <a:schemeClr val="accent3"/>
                </a:solidFill>
                <a:latin typeface="Proxima Nova"/>
                <a:ea typeface="Proxima Nova"/>
                <a:cs typeface="Proxima Nova"/>
                <a:sym typeface="Proxima Nova"/>
              </a:rPr>
              <a:t>:</a:t>
            </a:r>
            <a:endParaRPr sz="1600" i="1" dirty="0">
              <a:solidFill>
                <a:schemeClr val="accent3"/>
              </a:solidFill>
              <a:latin typeface="Proxima Nova"/>
              <a:ea typeface="Proxima Nova"/>
              <a:cs typeface="Proxima Nova"/>
              <a:sym typeface="Proxima Nova"/>
            </a:endParaRPr>
          </a:p>
          <a:p>
            <a:pPr marL="457200" lvl="0" indent="-317500" algn="l" rtl="0">
              <a:lnSpc>
                <a:spcPct val="115000"/>
              </a:lnSpc>
              <a:spcBef>
                <a:spcPts val="1600"/>
              </a:spcBef>
              <a:spcAft>
                <a:spcPts val="0"/>
              </a:spcAft>
              <a:buClr>
                <a:schemeClr val="accent3"/>
              </a:buClr>
              <a:buSzPts val="1400"/>
              <a:buFont typeface="Proxima Nova"/>
              <a:buChar char="●"/>
            </a:pPr>
            <a:r>
              <a:rPr lang="en-GB" dirty="0" err="1">
                <a:solidFill>
                  <a:schemeClr val="accent3"/>
                </a:solidFill>
                <a:latin typeface="Proxima Nova"/>
                <a:ea typeface="Proxima Nova"/>
                <a:cs typeface="Proxima Nova"/>
                <a:sym typeface="Proxima Nova"/>
              </a:rPr>
              <a:t>TreeLSTM</a:t>
            </a:r>
            <a:r>
              <a:rPr lang="en-GB" dirty="0">
                <a:solidFill>
                  <a:schemeClr val="accent3"/>
                </a:solidFill>
                <a:latin typeface="Proxima Nova"/>
                <a:ea typeface="Proxima Nova"/>
                <a:cs typeface="Proxima Nova"/>
                <a:sym typeface="Proxima Nova"/>
              </a:rPr>
              <a:t> (Tai et al., SCL’15)</a:t>
            </a:r>
            <a:endParaRPr dirty="0">
              <a:solidFill>
                <a:schemeClr val="accent3"/>
              </a:solidFill>
              <a:latin typeface="Proxima Nova"/>
              <a:ea typeface="Proxima Nova"/>
              <a:cs typeface="Proxima Nova"/>
              <a:sym typeface="Proxima Nova"/>
            </a:endParaRPr>
          </a:p>
          <a:p>
            <a:pPr marL="457200" lvl="0" indent="-317500" algn="l" rtl="0">
              <a:lnSpc>
                <a:spcPct val="115000"/>
              </a:lnSpc>
              <a:spcBef>
                <a:spcPts val="0"/>
              </a:spcBef>
              <a:spcAft>
                <a:spcPts val="0"/>
              </a:spcAft>
              <a:buClr>
                <a:schemeClr val="accent3"/>
              </a:buClr>
              <a:buSzPts val="1400"/>
              <a:buFont typeface="Proxima Nova"/>
              <a:buChar char="●"/>
            </a:pPr>
            <a:r>
              <a:rPr lang="en-GB" dirty="0">
                <a:solidFill>
                  <a:schemeClr val="accent3"/>
                </a:solidFill>
                <a:latin typeface="Proxima Nova"/>
                <a:ea typeface="Proxima Nova"/>
                <a:cs typeface="Proxima Nova"/>
                <a:sym typeface="Proxima Nova"/>
              </a:rPr>
              <a:t>RNN Grammars (Dyer et al. NAACL’16)</a:t>
            </a:r>
            <a:endParaRPr dirty="0">
              <a:solidFill>
                <a:schemeClr val="accent3"/>
              </a:solidFill>
              <a:latin typeface="Proxima Nova"/>
              <a:ea typeface="Proxima Nova"/>
              <a:cs typeface="Proxima Nova"/>
              <a:sym typeface="Proxima Nova"/>
            </a:endParaRPr>
          </a:p>
          <a:p>
            <a:pPr marL="457200" lvl="0" indent="-317500" algn="l" rtl="0">
              <a:lnSpc>
                <a:spcPct val="115000"/>
              </a:lnSpc>
              <a:spcBef>
                <a:spcPts val="0"/>
              </a:spcBef>
              <a:spcAft>
                <a:spcPts val="0"/>
              </a:spcAft>
              <a:buClr>
                <a:schemeClr val="accent3"/>
              </a:buClr>
              <a:buSzPts val="1400"/>
              <a:buFont typeface="Proxima Nova"/>
              <a:buChar char="●"/>
            </a:pPr>
            <a:r>
              <a:rPr lang="en-GB" dirty="0">
                <a:solidFill>
                  <a:schemeClr val="accent3"/>
                </a:solidFill>
                <a:latin typeface="Proxima Nova"/>
                <a:ea typeface="Proxima Nova"/>
                <a:cs typeface="Proxima Nova"/>
                <a:sym typeface="Proxima Nova"/>
              </a:rPr>
              <a:t>Bias towards syntactic hierarchy</a:t>
            </a:r>
            <a:endParaRPr dirty="0"/>
          </a:p>
        </p:txBody>
      </p:sp>
      <p:sp>
        <p:nvSpPr>
          <p:cNvPr id="2344" name="Google Shape;2344;p98"/>
          <p:cNvSpPr/>
          <p:nvPr/>
        </p:nvSpPr>
        <p:spPr>
          <a:xfrm>
            <a:off x="6429375" y="2783025"/>
            <a:ext cx="4785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move</a:t>
            </a:r>
            <a:endParaRPr sz="700">
              <a:solidFill>
                <a:schemeClr val="dk1"/>
              </a:solidFill>
            </a:endParaRPr>
          </a:p>
        </p:txBody>
      </p:sp>
      <p:sp>
        <p:nvSpPr>
          <p:cNvPr id="2345" name="Google Shape;2345;p98"/>
          <p:cNvSpPr/>
          <p:nvPr/>
        </p:nvSpPr>
        <p:spPr>
          <a:xfrm>
            <a:off x="7004630" y="2783025"/>
            <a:ext cx="3945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from</a:t>
            </a:r>
            <a:endParaRPr sz="700">
              <a:solidFill>
                <a:schemeClr val="dk1"/>
              </a:solidFill>
            </a:endParaRPr>
          </a:p>
        </p:txBody>
      </p:sp>
      <p:sp>
        <p:nvSpPr>
          <p:cNvPr id="2346" name="Google Shape;2346;p98"/>
          <p:cNvSpPr/>
          <p:nvPr/>
        </p:nvSpPr>
        <p:spPr>
          <a:xfrm>
            <a:off x="7496203" y="2783025"/>
            <a:ext cx="5166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Gospić</a:t>
            </a:r>
            <a:endParaRPr sz="700">
              <a:solidFill>
                <a:schemeClr val="dk1"/>
              </a:solidFill>
            </a:endParaRPr>
          </a:p>
        </p:txBody>
      </p:sp>
      <p:sp>
        <p:nvSpPr>
          <p:cNvPr id="2347" name="Google Shape;2347;p98"/>
          <p:cNvSpPr/>
          <p:nvPr/>
        </p:nvSpPr>
        <p:spPr>
          <a:xfrm>
            <a:off x="8109826" y="2783025"/>
            <a:ext cx="2979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to</a:t>
            </a:r>
            <a:endParaRPr sz="700">
              <a:solidFill>
                <a:schemeClr val="dk1"/>
              </a:solidFill>
            </a:endParaRPr>
          </a:p>
        </p:txBody>
      </p:sp>
      <p:sp>
        <p:nvSpPr>
          <p:cNvPr id="2348" name="Google Shape;2348;p98"/>
          <p:cNvSpPr/>
          <p:nvPr/>
        </p:nvSpPr>
        <p:spPr>
          <a:xfrm>
            <a:off x="8504255" y="2783025"/>
            <a:ext cx="5166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Prague</a:t>
            </a:r>
            <a:endParaRPr sz="700">
              <a:solidFill>
                <a:schemeClr val="dk1"/>
              </a:solidFill>
            </a:endParaRPr>
          </a:p>
        </p:txBody>
      </p:sp>
      <p:grpSp>
        <p:nvGrpSpPr>
          <p:cNvPr id="2349" name="Google Shape;2349;p98"/>
          <p:cNvGrpSpPr/>
          <p:nvPr/>
        </p:nvGrpSpPr>
        <p:grpSpPr>
          <a:xfrm>
            <a:off x="6163153" y="643460"/>
            <a:ext cx="2737402" cy="2026755"/>
            <a:chOff x="6163153" y="643460"/>
            <a:chExt cx="2737402" cy="2026755"/>
          </a:xfrm>
        </p:grpSpPr>
        <p:pic>
          <p:nvPicPr>
            <p:cNvPr id="2350" name="Google Shape;2350;p98" descr="\mathbf{y}_0&#10;" title="MathEquation,#000000"/>
            <p:cNvPicPr preferRelativeResize="0"/>
            <p:nvPr/>
          </p:nvPicPr>
          <p:blipFill>
            <a:blip r:embed="rId5">
              <a:alphaModFix/>
            </a:blip>
            <a:stretch>
              <a:fillRect/>
            </a:stretch>
          </p:blipFill>
          <p:spPr>
            <a:xfrm>
              <a:off x="6163153" y="643460"/>
              <a:ext cx="238558" cy="226055"/>
            </a:xfrm>
            <a:prstGeom prst="rect">
              <a:avLst/>
            </a:prstGeom>
            <a:noFill/>
            <a:ln>
              <a:noFill/>
            </a:ln>
          </p:spPr>
        </p:pic>
        <p:cxnSp>
          <p:nvCxnSpPr>
            <p:cNvPr id="2351" name="Google Shape;2351;p98"/>
            <p:cNvCxnSpPr>
              <a:stCxn id="2352" idx="3"/>
              <a:endCxn id="2353" idx="1"/>
            </p:cNvCxnSpPr>
            <p:nvPr/>
          </p:nvCxnSpPr>
          <p:spPr>
            <a:xfrm>
              <a:off x="6815078" y="1316541"/>
              <a:ext cx="333900" cy="0"/>
            </a:xfrm>
            <a:prstGeom prst="straightConnector1">
              <a:avLst/>
            </a:prstGeom>
            <a:noFill/>
            <a:ln w="9525" cap="flat" cmpd="sng">
              <a:solidFill>
                <a:srgbClr val="434343"/>
              </a:solidFill>
              <a:prstDash val="solid"/>
              <a:round/>
              <a:headEnd type="none" w="med" len="med"/>
              <a:tailEnd type="triangle" w="med" len="med"/>
            </a:ln>
          </p:spPr>
        </p:cxnSp>
        <p:cxnSp>
          <p:nvCxnSpPr>
            <p:cNvPr id="2354" name="Google Shape;2354;p98"/>
            <p:cNvCxnSpPr>
              <a:stCxn id="2353" idx="3"/>
              <a:endCxn id="2355" idx="1"/>
            </p:cNvCxnSpPr>
            <p:nvPr/>
          </p:nvCxnSpPr>
          <p:spPr>
            <a:xfrm>
              <a:off x="7297562" y="1316541"/>
              <a:ext cx="346500" cy="0"/>
            </a:xfrm>
            <a:prstGeom prst="straightConnector1">
              <a:avLst/>
            </a:prstGeom>
            <a:noFill/>
            <a:ln w="9525" cap="flat" cmpd="sng">
              <a:solidFill>
                <a:srgbClr val="434343"/>
              </a:solidFill>
              <a:prstDash val="solid"/>
              <a:round/>
              <a:headEnd type="none" w="med" len="med"/>
              <a:tailEnd type="triangle" w="med" len="med"/>
            </a:ln>
          </p:spPr>
        </p:cxnSp>
        <p:cxnSp>
          <p:nvCxnSpPr>
            <p:cNvPr id="2356" name="Google Shape;2356;p98"/>
            <p:cNvCxnSpPr>
              <a:stCxn id="2355" idx="3"/>
              <a:endCxn id="2357" idx="1"/>
            </p:cNvCxnSpPr>
            <p:nvPr/>
          </p:nvCxnSpPr>
          <p:spPr>
            <a:xfrm>
              <a:off x="7792660" y="1316541"/>
              <a:ext cx="358800" cy="0"/>
            </a:xfrm>
            <a:prstGeom prst="straightConnector1">
              <a:avLst/>
            </a:prstGeom>
            <a:noFill/>
            <a:ln w="9525" cap="flat" cmpd="sng">
              <a:solidFill>
                <a:srgbClr val="434343"/>
              </a:solidFill>
              <a:prstDash val="solid"/>
              <a:round/>
              <a:headEnd type="none" w="med" len="med"/>
              <a:tailEnd type="triangle" w="med" len="med"/>
            </a:ln>
          </p:spPr>
        </p:cxnSp>
        <p:cxnSp>
          <p:nvCxnSpPr>
            <p:cNvPr id="2358" name="Google Shape;2358;p98"/>
            <p:cNvCxnSpPr>
              <a:stCxn id="2359" idx="3"/>
              <a:endCxn id="2352" idx="1"/>
            </p:cNvCxnSpPr>
            <p:nvPr/>
          </p:nvCxnSpPr>
          <p:spPr>
            <a:xfrm>
              <a:off x="6339268" y="1314468"/>
              <a:ext cx="327000" cy="2100"/>
            </a:xfrm>
            <a:prstGeom prst="straightConnector1">
              <a:avLst/>
            </a:prstGeom>
            <a:noFill/>
            <a:ln w="9525" cap="flat" cmpd="sng">
              <a:solidFill>
                <a:srgbClr val="434343"/>
              </a:solidFill>
              <a:prstDash val="solid"/>
              <a:round/>
              <a:headEnd type="none" w="med" len="med"/>
              <a:tailEnd type="triangle" w="med" len="med"/>
            </a:ln>
          </p:spPr>
        </p:cxnSp>
        <p:cxnSp>
          <p:nvCxnSpPr>
            <p:cNvPr id="2360" name="Google Shape;2360;p98"/>
            <p:cNvCxnSpPr>
              <a:stCxn id="2361" idx="0"/>
              <a:endCxn id="2352" idx="2"/>
            </p:cNvCxnSpPr>
            <p:nvPr/>
          </p:nvCxnSpPr>
          <p:spPr>
            <a:xfrm rot="10800000" flipH="1">
              <a:off x="6740117" y="1589503"/>
              <a:ext cx="600" cy="261900"/>
            </a:xfrm>
            <a:prstGeom prst="straightConnector1">
              <a:avLst/>
            </a:prstGeom>
            <a:noFill/>
            <a:ln w="9525" cap="flat" cmpd="sng">
              <a:solidFill>
                <a:srgbClr val="434343"/>
              </a:solidFill>
              <a:prstDash val="solid"/>
              <a:round/>
              <a:headEnd type="none" w="med" len="med"/>
              <a:tailEnd type="triangle" w="med" len="med"/>
            </a:ln>
          </p:spPr>
        </p:cxnSp>
        <p:cxnSp>
          <p:nvCxnSpPr>
            <p:cNvPr id="2362" name="Google Shape;2362;p98"/>
            <p:cNvCxnSpPr>
              <a:stCxn id="2363" idx="0"/>
              <a:endCxn id="2353" idx="2"/>
            </p:cNvCxnSpPr>
            <p:nvPr/>
          </p:nvCxnSpPr>
          <p:spPr>
            <a:xfrm rot="10800000" flipH="1">
              <a:off x="7222776" y="1589503"/>
              <a:ext cx="300" cy="261900"/>
            </a:xfrm>
            <a:prstGeom prst="straightConnector1">
              <a:avLst/>
            </a:prstGeom>
            <a:noFill/>
            <a:ln w="9525" cap="flat" cmpd="sng">
              <a:solidFill>
                <a:srgbClr val="434343"/>
              </a:solidFill>
              <a:prstDash val="solid"/>
              <a:round/>
              <a:headEnd type="none" w="med" len="med"/>
              <a:tailEnd type="triangle" w="med" len="med"/>
            </a:ln>
          </p:spPr>
        </p:cxnSp>
        <p:cxnSp>
          <p:nvCxnSpPr>
            <p:cNvPr id="2364" name="Google Shape;2364;p98"/>
            <p:cNvCxnSpPr>
              <a:stCxn id="2365" idx="0"/>
              <a:endCxn id="2355" idx="2"/>
            </p:cNvCxnSpPr>
            <p:nvPr/>
          </p:nvCxnSpPr>
          <p:spPr>
            <a:xfrm rot="10800000" flipH="1">
              <a:off x="7717874" y="1589503"/>
              <a:ext cx="300" cy="261900"/>
            </a:xfrm>
            <a:prstGeom prst="straightConnector1">
              <a:avLst/>
            </a:prstGeom>
            <a:noFill/>
            <a:ln w="9525" cap="flat" cmpd="sng">
              <a:solidFill>
                <a:srgbClr val="434343"/>
              </a:solidFill>
              <a:prstDash val="solid"/>
              <a:round/>
              <a:headEnd type="none" w="med" len="med"/>
              <a:tailEnd type="triangle" w="med" len="med"/>
            </a:ln>
          </p:spPr>
        </p:cxnSp>
        <p:cxnSp>
          <p:nvCxnSpPr>
            <p:cNvPr id="2366" name="Google Shape;2366;p98"/>
            <p:cNvCxnSpPr>
              <a:stCxn id="2367" idx="0"/>
              <a:endCxn id="2357" idx="2"/>
            </p:cNvCxnSpPr>
            <p:nvPr/>
          </p:nvCxnSpPr>
          <p:spPr>
            <a:xfrm rot="10800000" flipH="1">
              <a:off x="8225411" y="1589503"/>
              <a:ext cx="300" cy="261900"/>
            </a:xfrm>
            <a:prstGeom prst="straightConnector1">
              <a:avLst/>
            </a:prstGeom>
            <a:noFill/>
            <a:ln w="9525" cap="flat" cmpd="sng">
              <a:solidFill>
                <a:srgbClr val="434343"/>
              </a:solidFill>
              <a:prstDash val="solid"/>
              <a:round/>
              <a:headEnd type="none" w="med" len="med"/>
              <a:tailEnd type="triangle" w="med" len="med"/>
            </a:ln>
          </p:spPr>
        </p:cxnSp>
        <p:grpSp>
          <p:nvGrpSpPr>
            <p:cNvPr id="2368" name="Google Shape;2368;p98"/>
            <p:cNvGrpSpPr/>
            <p:nvPr/>
          </p:nvGrpSpPr>
          <p:grpSpPr>
            <a:xfrm>
              <a:off x="6665767" y="1851403"/>
              <a:ext cx="148700" cy="545659"/>
              <a:chOff x="1083595" y="3302204"/>
              <a:chExt cx="182700" cy="799500"/>
            </a:xfrm>
          </p:grpSpPr>
          <p:sp>
            <p:nvSpPr>
              <p:cNvPr id="2369" name="Google Shape;2369;p98"/>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98"/>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8"/>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8"/>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3" name="Google Shape;2373;p98"/>
            <p:cNvGrpSpPr/>
            <p:nvPr/>
          </p:nvGrpSpPr>
          <p:grpSpPr>
            <a:xfrm>
              <a:off x="7148426" y="1851403"/>
              <a:ext cx="148700" cy="545659"/>
              <a:chOff x="1083595" y="3302204"/>
              <a:chExt cx="182700" cy="799500"/>
            </a:xfrm>
          </p:grpSpPr>
          <p:sp>
            <p:nvSpPr>
              <p:cNvPr id="2374" name="Google Shape;2374;p98"/>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8"/>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8"/>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8"/>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8" name="Google Shape;2378;p98"/>
            <p:cNvGrpSpPr/>
            <p:nvPr/>
          </p:nvGrpSpPr>
          <p:grpSpPr>
            <a:xfrm>
              <a:off x="7643524" y="1851403"/>
              <a:ext cx="148700" cy="545659"/>
              <a:chOff x="1083595" y="3302204"/>
              <a:chExt cx="182700" cy="799500"/>
            </a:xfrm>
          </p:grpSpPr>
          <p:sp>
            <p:nvSpPr>
              <p:cNvPr id="2379" name="Google Shape;2379;p98"/>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8"/>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8"/>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8"/>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3" name="Google Shape;2383;p98"/>
            <p:cNvGrpSpPr/>
            <p:nvPr/>
          </p:nvGrpSpPr>
          <p:grpSpPr>
            <a:xfrm>
              <a:off x="8151062" y="1851403"/>
              <a:ext cx="148700" cy="545659"/>
              <a:chOff x="1083595" y="3302204"/>
              <a:chExt cx="182700" cy="799500"/>
            </a:xfrm>
          </p:grpSpPr>
          <p:sp>
            <p:nvSpPr>
              <p:cNvPr id="2384" name="Google Shape;2384;p98"/>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8"/>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8"/>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8"/>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8" name="Google Shape;2388;p98"/>
            <p:cNvGrpSpPr/>
            <p:nvPr/>
          </p:nvGrpSpPr>
          <p:grpSpPr>
            <a:xfrm>
              <a:off x="6190569" y="1041639"/>
              <a:ext cx="148700" cy="545659"/>
              <a:chOff x="1083595" y="3302204"/>
              <a:chExt cx="182700" cy="799500"/>
            </a:xfrm>
          </p:grpSpPr>
          <p:sp>
            <p:nvSpPr>
              <p:cNvPr id="2389" name="Google Shape;2389;p98"/>
              <p:cNvSpPr/>
              <p:nvPr/>
            </p:nvSpPr>
            <p:spPr>
              <a:xfrm>
                <a:off x="1100655" y="3336981"/>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8"/>
              <p:cNvSpPr/>
              <p:nvPr/>
            </p:nvSpPr>
            <p:spPr>
              <a:xfrm>
                <a:off x="1100655" y="3528185"/>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98"/>
              <p:cNvSpPr/>
              <p:nvPr/>
            </p:nvSpPr>
            <p:spPr>
              <a:xfrm>
                <a:off x="1100655" y="3719388"/>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98"/>
              <p:cNvSpPr/>
              <p:nvPr/>
            </p:nvSpPr>
            <p:spPr>
              <a:xfrm>
                <a:off x="1100655" y="3910592"/>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3" name="Google Shape;2393;p98"/>
            <p:cNvGrpSpPr/>
            <p:nvPr/>
          </p:nvGrpSpPr>
          <p:grpSpPr>
            <a:xfrm>
              <a:off x="6666378" y="1043712"/>
              <a:ext cx="148700" cy="545659"/>
              <a:chOff x="1083595" y="3302204"/>
              <a:chExt cx="182700" cy="799500"/>
            </a:xfrm>
          </p:grpSpPr>
          <p:sp>
            <p:nvSpPr>
              <p:cNvPr id="2394" name="Google Shape;2394;p98"/>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8"/>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8"/>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8"/>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98"/>
            <p:cNvGrpSpPr/>
            <p:nvPr/>
          </p:nvGrpSpPr>
          <p:grpSpPr>
            <a:xfrm>
              <a:off x="7148863" y="1043712"/>
              <a:ext cx="148700" cy="545659"/>
              <a:chOff x="1083595" y="3302204"/>
              <a:chExt cx="182700" cy="799500"/>
            </a:xfrm>
          </p:grpSpPr>
          <p:sp>
            <p:nvSpPr>
              <p:cNvPr id="2399" name="Google Shape;2399;p98"/>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8"/>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8"/>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8"/>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3" name="Google Shape;2403;p98"/>
            <p:cNvGrpSpPr/>
            <p:nvPr/>
          </p:nvGrpSpPr>
          <p:grpSpPr>
            <a:xfrm>
              <a:off x="7643961" y="1043712"/>
              <a:ext cx="148700" cy="545659"/>
              <a:chOff x="1083595" y="3302204"/>
              <a:chExt cx="182700" cy="799500"/>
            </a:xfrm>
          </p:grpSpPr>
          <p:sp>
            <p:nvSpPr>
              <p:cNvPr id="2404" name="Google Shape;2404;p98"/>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8"/>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98"/>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98"/>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8" name="Google Shape;2408;p98"/>
            <p:cNvGrpSpPr/>
            <p:nvPr/>
          </p:nvGrpSpPr>
          <p:grpSpPr>
            <a:xfrm>
              <a:off x="8151498" y="1043712"/>
              <a:ext cx="148700" cy="545659"/>
              <a:chOff x="1083595" y="3302204"/>
              <a:chExt cx="182700" cy="799500"/>
            </a:xfrm>
          </p:grpSpPr>
          <p:sp>
            <p:nvSpPr>
              <p:cNvPr id="2409" name="Google Shape;2409;p98"/>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8"/>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8"/>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8"/>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413" name="Google Shape;2413;p98"/>
            <p:cNvCxnSpPr>
              <a:endCxn id="2414" idx="1"/>
            </p:cNvCxnSpPr>
            <p:nvPr/>
          </p:nvCxnSpPr>
          <p:spPr>
            <a:xfrm>
              <a:off x="8299959" y="1313331"/>
              <a:ext cx="358800" cy="0"/>
            </a:xfrm>
            <a:prstGeom prst="straightConnector1">
              <a:avLst/>
            </a:prstGeom>
            <a:noFill/>
            <a:ln w="9525" cap="flat" cmpd="sng">
              <a:solidFill>
                <a:srgbClr val="434343"/>
              </a:solidFill>
              <a:prstDash val="solid"/>
              <a:round/>
              <a:headEnd type="none" w="med" len="med"/>
              <a:tailEnd type="triangle" w="med" len="med"/>
            </a:ln>
          </p:spPr>
        </p:cxnSp>
        <p:cxnSp>
          <p:nvCxnSpPr>
            <p:cNvPr id="2415" name="Google Shape;2415;p98"/>
            <p:cNvCxnSpPr>
              <a:stCxn id="2416" idx="0"/>
              <a:endCxn id="2414" idx="2"/>
            </p:cNvCxnSpPr>
            <p:nvPr/>
          </p:nvCxnSpPr>
          <p:spPr>
            <a:xfrm rot="10800000" flipH="1">
              <a:off x="8732672" y="1586293"/>
              <a:ext cx="300" cy="261900"/>
            </a:xfrm>
            <a:prstGeom prst="straightConnector1">
              <a:avLst/>
            </a:prstGeom>
            <a:noFill/>
            <a:ln w="9525" cap="flat" cmpd="sng">
              <a:solidFill>
                <a:srgbClr val="434343"/>
              </a:solidFill>
              <a:prstDash val="solid"/>
              <a:round/>
              <a:headEnd type="none" w="med" len="med"/>
              <a:tailEnd type="triangle" w="med" len="med"/>
            </a:ln>
          </p:spPr>
        </p:cxnSp>
        <p:grpSp>
          <p:nvGrpSpPr>
            <p:cNvPr id="2417" name="Google Shape;2417;p98"/>
            <p:cNvGrpSpPr/>
            <p:nvPr/>
          </p:nvGrpSpPr>
          <p:grpSpPr>
            <a:xfrm>
              <a:off x="8658322" y="1848193"/>
              <a:ext cx="148700" cy="545659"/>
              <a:chOff x="1083595" y="3302204"/>
              <a:chExt cx="182700" cy="799500"/>
            </a:xfrm>
          </p:grpSpPr>
          <p:sp>
            <p:nvSpPr>
              <p:cNvPr id="2418" name="Google Shape;2418;p98"/>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8"/>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8"/>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8"/>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2" name="Google Shape;2422;p98"/>
            <p:cNvGrpSpPr/>
            <p:nvPr/>
          </p:nvGrpSpPr>
          <p:grpSpPr>
            <a:xfrm>
              <a:off x="8658759" y="1040502"/>
              <a:ext cx="148700" cy="545659"/>
              <a:chOff x="1083595" y="3302204"/>
              <a:chExt cx="182700" cy="799500"/>
            </a:xfrm>
          </p:grpSpPr>
          <p:sp>
            <p:nvSpPr>
              <p:cNvPr id="2423" name="Google Shape;2423;p98"/>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8"/>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8"/>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8"/>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8"/>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27" name="Google Shape;2427;p98" descr="\mathbf{y}_2" title="MathEquation,#000000"/>
            <p:cNvPicPr preferRelativeResize="0"/>
            <p:nvPr/>
          </p:nvPicPr>
          <p:blipFill>
            <a:blip r:embed="rId6">
              <a:alphaModFix/>
            </a:blip>
            <a:stretch>
              <a:fillRect/>
            </a:stretch>
          </p:blipFill>
          <p:spPr>
            <a:xfrm>
              <a:off x="6620199" y="648120"/>
              <a:ext cx="253524" cy="201239"/>
            </a:xfrm>
            <a:prstGeom prst="rect">
              <a:avLst/>
            </a:prstGeom>
            <a:noFill/>
            <a:ln>
              <a:noFill/>
            </a:ln>
          </p:spPr>
        </p:pic>
        <p:pic>
          <p:nvPicPr>
            <p:cNvPr id="2428" name="Google Shape;2428;p98" descr="\mathbf{y}_3" title="MathEquation,#000000"/>
            <p:cNvPicPr preferRelativeResize="0"/>
            <p:nvPr/>
          </p:nvPicPr>
          <p:blipFill>
            <a:blip r:embed="rId7">
              <a:alphaModFix/>
            </a:blip>
            <a:stretch>
              <a:fillRect/>
            </a:stretch>
          </p:blipFill>
          <p:spPr>
            <a:xfrm>
              <a:off x="7125459" y="648074"/>
              <a:ext cx="253550" cy="201260"/>
            </a:xfrm>
            <a:prstGeom prst="rect">
              <a:avLst/>
            </a:prstGeom>
            <a:noFill/>
            <a:ln>
              <a:noFill/>
            </a:ln>
          </p:spPr>
        </p:pic>
        <p:pic>
          <p:nvPicPr>
            <p:cNvPr id="2429" name="Google Shape;2429;p98" descr="\mathbf{y}_3" title="MathEquation,#000000"/>
            <p:cNvPicPr preferRelativeResize="0"/>
            <p:nvPr/>
          </p:nvPicPr>
          <p:blipFill>
            <a:blip r:embed="rId8">
              <a:alphaModFix/>
            </a:blip>
            <a:stretch>
              <a:fillRect/>
            </a:stretch>
          </p:blipFill>
          <p:spPr>
            <a:xfrm>
              <a:off x="7620000" y="660310"/>
              <a:ext cx="236426" cy="201275"/>
            </a:xfrm>
            <a:prstGeom prst="rect">
              <a:avLst/>
            </a:prstGeom>
            <a:noFill/>
            <a:ln>
              <a:noFill/>
            </a:ln>
          </p:spPr>
        </p:pic>
        <p:pic>
          <p:nvPicPr>
            <p:cNvPr id="2430" name="Google Shape;2430;p98" descr="\mathbf{y}_4&#10;" title="MathEquation,#000000"/>
            <p:cNvPicPr preferRelativeResize="0"/>
            <p:nvPr/>
          </p:nvPicPr>
          <p:blipFill>
            <a:blip r:embed="rId9">
              <a:alphaModFix/>
            </a:blip>
            <a:stretch>
              <a:fillRect/>
            </a:stretch>
          </p:blipFill>
          <p:spPr>
            <a:xfrm>
              <a:off x="8132920" y="647958"/>
              <a:ext cx="253558" cy="201262"/>
            </a:xfrm>
            <a:prstGeom prst="rect">
              <a:avLst/>
            </a:prstGeom>
            <a:noFill/>
            <a:ln>
              <a:noFill/>
            </a:ln>
          </p:spPr>
        </p:pic>
        <p:pic>
          <p:nvPicPr>
            <p:cNvPr id="2431" name="Google Shape;2431;p98"/>
            <p:cNvPicPr preferRelativeResize="0"/>
            <p:nvPr/>
          </p:nvPicPr>
          <p:blipFill>
            <a:blip r:embed="rId10">
              <a:alphaModFix/>
            </a:blip>
            <a:stretch>
              <a:fillRect/>
            </a:stretch>
          </p:blipFill>
          <p:spPr>
            <a:xfrm>
              <a:off x="8623320" y="659560"/>
              <a:ext cx="236424" cy="201251"/>
            </a:xfrm>
            <a:prstGeom prst="rect">
              <a:avLst/>
            </a:prstGeom>
            <a:noFill/>
            <a:ln>
              <a:noFill/>
            </a:ln>
          </p:spPr>
        </p:pic>
        <p:pic>
          <p:nvPicPr>
            <p:cNvPr id="2432" name="Google Shape;2432;p98" descr="\mathbf{x}_1&#10;" title="MathEquation,#000000"/>
            <p:cNvPicPr preferRelativeResize="0"/>
            <p:nvPr/>
          </p:nvPicPr>
          <p:blipFill>
            <a:blip r:embed="rId11">
              <a:alphaModFix/>
            </a:blip>
            <a:stretch>
              <a:fillRect/>
            </a:stretch>
          </p:blipFill>
          <p:spPr>
            <a:xfrm>
              <a:off x="6621332" y="2471437"/>
              <a:ext cx="236426" cy="185360"/>
            </a:xfrm>
            <a:prstGeom prst="rect">
              <a:avLst/>
            </a:prstGeom>
            <a:noFill/>
            <a:ln>
              <a:noFill/>
            </a:ln>
          </p:spPr>
        </p:pic>
        <p:pic>
          <p:nvPicPr>
            <p:cNvPr id="2433" name="Google Shape;2433;p98" descr="\mathbf{x}_3" title="MathEquation,#000000"/>
            <p:cNvPicPr preferRelativeResize="0"/>
            <p:nvPr/>
          </p:nvPicPr>
          <p:blipFill>
            <a:blip r:embed="rId12">
              <a:alphaModFix/>
            </a:blip>
            <a:stretch>
              <a:fillRect/>
            </a:stretch>
          </p:blipFill>
          <p:spPr>
            <a:xfrm>
              <a:off x="7145282" y="2471437"/>
              <a:ext cx="236426" cy="185360"/>
            </a:xfrm>
            <a:prstGeom prst="rect">
              <a:avLst/>
            </a:prstGeom>
            <a:noFill/>
            <a:ln>
              <a:noFill/>
            </a:ln>
          </p:spPr>
        </p:pic>
        <p:pic>
          <p:nvPicPr>
            <p:cNvPr id="2434" name="Google Shape;2434;p98" descr="\mathbf{x}_4" title="MathEquation,#000000"/>
            <p:cNvPicPr preferRelativeResize="0"/>
            <p:nvPr/>
          </p:nvPicPr>
          <p:blipFill>
            <a:blip r:embed="rId13">
              <a:alphaModFix/>
            </a:blip>
            <a:stretch>
              <a:fillRect/>
            </a:stretch>
          </p:blipFill>
          <p:spPr>
            <a:xfrm>
              <a:off x="7649005" y="2471435"/>
              <a:ext cx="262950" cy="193926"/>
            </a:xfrm>
            <a:prstGeom prst="rect">
              <a:avLst/>
            </a:prstGeom>
            <a:noFill/>
            <a:ln>
              <a:noFill/>
            </a:ln>
          </p:spPr>
        </p:pic>
        <p:pic>
          <p:nvPicPr>
            <p:cNvPr id="2435" name="Google Shape;2435;p98" descr="\mathbf{x}_4" title="MathEquation,#000000"/>
            <p:cNvPicPr preferRelativeResize="0"/>
            <p:nvPr/>
          </p:nvPicPr>
          <p:blipFill>
            <a:blip r:embed="rId14">
              <a:alphaModFix/>
            </a:blip>
            <a:stretch>
              <a:fillRect/>
            </a:stretch>
          </p:blipFill>
          <p:spPr>
            <a:xfrm>
              <a:off x="8152705" y="2471435"/>
              <a:ext cx="253550" cy="198780"/>
            </a:xfrm>
            <a:prstGeom prst="rect">
              <a:avLst/>
            </a:prstGeom>
            <a:noFill/>
            <a:ln>
              <a:noFill/>
            </a:ln>
          </p:spPr>
        </p:pic>
        <p:pic>
          <p:nvPicPr>
            <p:cNvPr id="2436" name="Google Shape;2436;p98" descr="\mathbf{y}_5" title="MathEquation,#000000"/>
            <p:cNvPicPr preferRelativeResize="0"/>
            <p:nvPr/>
          </p:nvPicPr>
          <p:blipFill>
            <a:blip r:embed="rId15">
              <a:alphaModFix/>
            </a:blip>
            <a:stretch>
              <a:fillRect/>
            </a:stretch>
          </p:blipFill>
          <p:spPr>
            <a:xfrm>
              <a:off x="8647025" y="2465681"/>
              <a:ext cx="253530" cy="18697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3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3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3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6"/>
        <p:cNvGrpSpPr/>
        <p:nvPr/>
      </p:nvGrpSpPr>
      <p:grpSpPr>
        <a:xfrm>
          <a:off x="0" y="0"/>
          <a:ext cx="0" cy="0"/>
          <a:chOff x="0" y="0"/>
          <a:chExt cx="0" cy="0"/>
        </a:xfrm>
      </p:grpSpPr>
      <p:sp>
        <p:nvSpPr>
          <p:cNvPr id="2924" name="Google Shape;2924;p11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2917" name="Google Shape;2917;p112"/>
          <p:cNvSpPr txBox="1">
            <a:spLocks noGrp="1"/>
          </p:cNvSpPr>
          <p:nvPr>
            <p:ph type="title" idx="4294967295"/>
          </p:nvPr>
        </p:nvSpPr>
        <p:spPr>
          <a:xfrm>
            <a:off x="0" y="444500"/>
            <a:ext cx="3875088"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Self-Attention Layer</a:t>
            </a:r>
            <a:endParaRPr/>
          </a:p>
        </p:txBody>
      </p:sp>
      <p:sp>
        <p:nvSpPr>
          <p:cNvPr id="2918" name="Google Shape;2918;p112"/>
          <p:cNvSpPr txBox="1">
            <a:spLocks noGrp="1"/>
          </p:cNvSpPr>
          <p:nvPr>
            <p:ph type="body" idx="4294967295"/>
          </p:nvPr>
        </p:nvSpPr>
        <p:spPr>
          <a:xfrm>
            <a:off x="0" y="1152525"/>
            <a:ext cx="5233988" cy="92075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b="1"/>
              <a:t>Idea</a:t>
            </a:r>
            <a:r>
              <a:rPr lang="en-GB" sz="1600"/>
              <a:t>: latent graph on text</a:t>
            </a:r>
            <a:endParaRPr sz="1600"/>
          </a:p>
          <a:p>
            <a:pPr marL="457200" lvl="0" indent="-330200" algn="l" rtl="0">
              <a:spcBef>
                <a:spcPts val="0"/>
              </a:spcBef>
              <a:spcAft>
                <a:spcPts val="0"/>
              </a:spcAft>
              <a:buSzPts val="1600"/>
              <a:buChar char="●"/>
            </a:pPr>
            <a:r>
              <a:rPr lang="en-GB" sz="1600" b="1"/>
              <a:t>Inductive bias: </a:t>
            </a:r>
            <a:endParaRPr sz="1600" b="1"/>
          </a:p>
          <a:p>
            <a:pPr marL="914400" lvl="1" indent="-330200" algn="l" rtl="0">
              <a:spcBef>
                <a:spcPts val="0"/>
              </a:spcBef>
              <a:spcAft>
                <a:spcPts val="0"/>
              </a:spcAft>
              <a:buSzPts val="1600"/>
              <a:buChar char="○"/>
            </a:pPr>
            <a:r>
              <a:rPr lang="en-GB" sz="1600"/>
              <a:t>relationships between word pairs</a:t>
            </a:r>
            <a:endParaRPr/>
          </a:p>
        </p:txBody>
      </p:sp>
      <p:pic>
        <p:nvPicPr>
          <p:cNvPr id="2919" name="Google Shape;2919;p112"/>
          <p:cNvPicPr preferRelativeResize="0"/>
          <p:nvPr/>
        </p:nvPicPr>
        <p:blipFill>
          <a:blip r:embed="rId3">
            <a:alphaModFix/>
          </a:blip>
          <a:stretch>
            <a:fillRect/>
          </a:stretch>
        </p:blipFill>
        <p:spPr>
          <a:xfrm>
            <a:off x="5944625" y="3560625"/>
            <a:ext cx="1492075" cy="190375"/>
          </a:xfrm>
          <a:prstGeom prst="rect">
            <a:avLst/>
          </a:prstGeom>
          <a:noFill/>
          <a:ln>
            <a:noFill/>
          </a:ln>
        </p:spPr>
      </p:pic>
      <p:pic>
        <p:nvPicPr>
          <p:cNvPr id="2920" name="Google Shape;2920;p112"/>
          <p:cNvPicPr preferRelativeResize="0"/>
          <p:nvPr/>
        </p:nvPicPr>
        <p:blipFill>
          <a:blip r:embed="rId4">
            <a:alphaModFix/>
          </a:blip>
          <a:stretch>
            <a:fillRect/>
          </a:stretch>
        </p:blipFill>
        <p:spPr>
          <a:xfrm>
            <a:off x="5944625" y="4763912"/>
            <a:ext cx="2933774" cy="192232"/>
          </a:xfrm>
          <a:prstGeom prst="rect">
            <a:avLst/>
          </a:prstGeom>
          <a:noFill/>
          <a:ln>
            <a:noFill/>
          </a:ln>
        </p:spPr>
      </p:pic>
      <p:pic>
        <p:nvPicPr>
          <p:cNvPr id="2921" name="Google Shape;2921;p112"/>
          <p:cNvPicPr preferRelativeResize="0"/>
          <p:nvPr/>
        </p:nvPicPr>
        <p:blipFill>
          <a:blip r:embed="rId5">
            <a:alphaModFix/>
          </a:blip>
          <a:stretch>
            <a:fillRect/>
          </a:stretch>
        </p:blipFill>
        <p:spPr>
          <a:xfrm>
            <a:off x="5944625" y="3836884"/>
            <a:ext cx="2148575" cy="471328"/>
          </a:xfrm>
          <a:prstGeom prst="rect">
            <a:avLst/>
          </a:prstGeom>
          <a:noFill/>
          <a:ln>
            <a:noFill/>
          </a:ln>
        </p:spPr>
      </p:pic>
      <p:sp>
        <p:nvSpPr>
          <p:cNvPr id="2922" name="Google Shape;2922;p112"/>
          <p:cNvSpPr txBox="1"/>
          <p:nvPr/>
        </p:nvSpPr>
        <p:spPr>
          <a:xfrm>
            <a:off x="311700" y="2208525"/>
            <a:ext cx="5002500" cy="28713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endParaRPr sz="1600">
              <a:solidFill>
                <a:schemeClr val="accent3"/>
              </a:solidFill>
              <a:latin typeface="Proxima Nova"/>
              <a:ea typeface="Proxima Nova"/>
              <a:cs typeface="Proxima Nova"/>
              <a:sym typeface="Proxima Nova"/>
            </a:endParaRPr>
          </a:p>
          <a:p>
            <a:pPr marL="457200" lvl="0" indent="-330200" algn="l" rtl="0">
              <a:lnSpc>
                <a:spcPct val="115000"/>
              </a:lnSpc>
              <a:spcBef>
                <a:spcPts val="1600"/>
              </a:spcBef>
              <a:spcAft>
                <a:spcPts val="0"/>
              </a:spcAft>
              <a:buClr>
                <a:schemeClr val="accent3"/>
              </a:buClr>
              <a:buSzPts val="1600"/>
              <a:buFont typeface="Proxima Nova"/>
              <a:buChar char="●"/>
            </a:pPr>
            <a:r>
              <a:rPr lang="en-GB" sz="1600" b="1">
                <a:solidFill>
                  <a:schemeClr val="accent3"/>
                </a:solidFill>
                <a:latin typeface="Proxima Nova"/>
                <a:ea typeface="Proxima Nova"/>
                <a:cs typeface="Proxima Nova"/>
                <a:sym typeface="Proxima Nova"/>
              </a:rPr>
              <a:t>Advantages</a:t>
            </a:r>
            <a:endParaRPr sz="1600" b="1">
              <a:solidFill>
                <a:schemeClr val="accent3"/>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accent3"/>
              </a:buClr>
              <a:buSzPts val="1400"/>
              <a:buFont typeface="Proxima Nova"/>
              <a:buChar char="○"/>
            </a:pPr>
            <a:r>
              <a:rPr lang="en-GB">
                <a:solidFill>
                  <a:schemeClr val="accent3"/>
                </a:solidFill>
                <a:latin typeface="Proxima Nova"/>
                <a:ea typeface="Proxima Nova"/>
                <a:cs typeface="Proxima Nova"/>
                <a:sym typeface="Proxima Nova"/>
              </a:rPr>
              <a:t>can capture long-range dependencies</a:t>
            </a:r>
            <a:endParaRPr>
              <a:solidFill>
                <a:schemeClr val="accent3"/>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accent3"/>
              </a:buClr>
              <a:buSzPts val="1400"/>
              <a:buFont typeface="Proxima Nova"/>
              <a:buChar char="○"/>
            </a:pPr>
            <a:r>
              <a:rPr lang="en-GB">
                <a:solidFill>
                  <a:schemeClr val="accent3"/>
                </a:solidFill>
                <a:latin typeface="Proxima Nova"/>
                <a:ea typeface="Proxima Nova"/>
                <a:cs typeface="Proxima Nova"/>
                <a:sym typeface="Proxima Nova"/>
              </a:rPr>
              <a:t>Parallelizable and fast</a:t>
            </a:r>
            <a:endParaRPr>
              <a:solidFill>
                <a:schemeClr val="accent3"/>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accent3"/>
              </a:buClr>
              <a:buSzPts val="1600"/>
              <a:buFont typeface="Proxima Nova"/>
              <a:buChar char="●"/>
            </a:pPr>
            <a:r>
              <a:rPr lang="en-GB" sz="1600" b="1">
                <a:solidFill>
                  <a:schemeClr val="accent3"/>
                </a:solidFill>
                <a:latin typeface="Proxima Nova"/>
                <a:ea typeface="Proxima Nova"/>
                <a:cs typeface="Proxima Nova"/>
                <a:sym typeface="Proxima Nova"/>
              </a:rPr>
              <a:t>Disadvantages</a:t>
            </a:r>
            <a:endParaRPr sz="1600" b="1">
              <a:solidFill>
                <a:schemeClr val="accent3"/>
              </a:solidFill>
              <a:latin typeface="Proxima Nova"/>
              <a:ea typeface="Proxima Nova"/>
              <a:cs typeface="Proxima Nova"/>
              <a:sym typeface="Proxima Nova"/>
            </a:endParaRPr>
          </a:p>
          <a:p>
            <a:pPr marL="914400" lvl="1" indent="-317500" algn="l" rtl="0">
              <a:spcBef>
                <a:spcPts val="0"/>
              </a:spcBef>
              <a:spcAft>
                <a:spcPts val="0"/>
              </a:spcAft>
              <a:buClr>
                <a:schemeClr val="accent3"/>
              </a:buClr>
              <a:buSzPts val="1400"/>
              <a:buFont typeface="Proxima Nova"/>
              <a:buChar char="○"/>
            </a:pPr>
            <a:r>
              <a:rPr lang="en-GB">
                <a:solidFill>
                  <a:srgbClr val="666666"/>
                </a:solidFill>
                <a:latin typeface="Proxima Nova"/>
                <a:ea typeface="Proxima Nova"/>
                <a:cs typeface="Proxima Nova"/>
                <a:sym typeface="Proxima Nova"/>
              </a:rPr>
              <a:t>careful setup of hyper-parameters</a:t>
            </a:r>
            <a:endParaRPr>
              <a:solidFill>
                <a:srgbClr val="666666"/>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accent3"/>
              </a:buClr>
              <a:buSzPts val="1400"/>
              <a:buFont typeface="Proxima Nova"/>
              <a:buChar char="○"/>
            </a:pPr>
            <a:r>
              <a:rPr lang="en-GB">
                <a:solidFill>
                  <a:schemeClr val="accent3"/>
                </a:solidFill>
                <a:latin typeface="Proxima Nova"/>
                <a:ea typeface="Proxima Nova"/>
                <a:cs typeface="Proxima Nova"/>
                <a:sym typeface="Proxima Nova"/>
              </a:rPr>
              <a:t>potentially memory intensive computation of attention weights for large contexts, </a:t>
            </a:r>
            <a:r>
              <a:rPr lang="en-GB" i="1">
                <a:solidFill>
                  <a:schemeClr val="accent3"/>
                </a:solidFill>
                <a:latin typeface="Proxima Nova"/>
                <a:ea typeface="Proxima Nova"/>
                <a:cs typeface="Proxima Nova"/>
                <a:sym typeface="Proxima Nova"/>
              </a:rPr>
              <a:t>O(T * T * K)</a:t>
            </a:r>
            <a:br>
              <a:rPr lang="en-GB" i="1">
                <a:solidFill>
                  <a:schemeClr val="accent3"/>
                </a:solidFill>
                <a:latin typeface="Proxima Nova"/>
                <a:ea typeface="Proxima Nova"/>
                <a:cs typeface="Proxima Nova"/>
                <a:sym typeface="Proxima Nova"/>
              </a:rPr>
            </a:br>
            <a:endParaRPr i="1">
              <a:solidFill>
                <a:schemeClr val="accent3"/>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accent3"/>
              </a:buClr>
              <a:buSzPts val="1600"/>
              <a:buFont typeface="Proxima Nova"/>
              <a:buChar char="●"/>
            </a:pPr>
            <a:r>
              <a:rPr lang="en-GB" sz="1600" i="1">
                <a:solidFill>
                  <a:schemeClr val="accent3"/>
                </a:solidFill>
                <a:latin typeface="Proxima Nova"/>
                <a:ea typeface="Proxima Nova"/>
                <a:cs typeface="Proxima Nova"/>
                <a:sym typeface="Proxima Nova"/>
              </a:rPr>
              <a:t>Good for:</a:t>
            </a:r>
            <a:r>
              <a:rPr lang="en-GB" sz="1600">
                <a:solidFill>
                  <a:schemeClr val="accent3"/>
                </a:solidFill>
                <a:latin typeface="Proxima Nova"/>
                <a:ea typeface="Proxima Nova"/>
                <a:cs typeface="Proxima Nova"/>
                <a:sym typeface="Proxima Nova"/>
              </a:rPr>
              <a:t> phrases, sentences, paragraphs</a:t>
            </a:r>
            <a:endParaRPr sz="1800">
              <a:solidFill>
                <a:schemeClr val="accent3"/>
              </a:solidFill>
              <a:latin typeface="Proxima Nova"/>
              <a:ea typeface="Proxima Nova"/>
              <a:cs typeface="Proxima Nova"/>
              <a:sym typeface="Proxima Nova"/>
            </a:endParaRPr>
          </a:p>
        </p:txBody>
      </p:sp>
      <p:pic>
        <p:nvPicPr>
          <p:cNvPr id="2923" name="Google Shape;2923;p112"/>
          <p:cNvPicPr preferRelativeResize="0"/>
          <p:nvPr/>
        </p:nvPicPr>
        <p:blipFill>
          <a:blip r:embed="rId6">
            <a:alphaModFix/>
          </a:blip>
          <a:stretch>
            <a:fillRect/>
          </a:stretch>
        </p:blipFill>
        <p:spPr>
          <a:xfrm>
            <a:off x="5944625" y="4323151"/>
            <a:ext cx="2933775" cy="207087"/>
          </a:xfrm>
          <a:prstGeom prst="rect">
            <a:avLst/>
          </a:prstGeom>
          <a:noFill/>
          <a:ln>
            <a:noFill/>
          </a:ln>
        </p:spPr>
      </p:pic>
      <p:grpSp>
        <p:nvGrpSpPr>
          <p:cNvPr id="2925" name="Google Shape;2925;p112"/>
          <p:cNvGrpSpPr/>
          <p:nvPr/>
        </p:nvGrpSpPr>
        <p:grpSpPr>
          <a:xfrm>
            <a:off x="5987182" y="2104760"/>
            <a:ext cx="169345" cy="558531"/>
            <a:chOff x="1083595" y="3302204"/>
            <a:chExt cx="182700" cy="799500"/>
          </a:xfrm>
        </p:grpSpPr>
        <p:sp>
          <p:nvSpPr>
            <p:cNvPr id="2926" name="Google Shape;2926;p112"/>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2"/>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2"/>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2"/>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112"/>
          <p:cNvGrpSpPr/>
          <p:nvPr/>
        </p:nvGrpSpPr>
        <p:grpSpPr>
          <a:xfrm>
            <a:off x="6536799" y="2104760"/>
            <a:ext cx="169345" cy="558531"/>
            <a:chOff x="1083595" y="3302204"/>
            <a:chExt cx="182700" cy="799500"/>
          </a:xfrm>
        </p:grpSpPr>
        <p:sp>
          <p:nvSpPr>
            <p:cNvPr id="2932" name="Google Shape;2932;p112"/>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2"/>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2"/>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2"/>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7" name="Google Shape;2937;p112"/>
          <p:cNvGrpSpPr/>
          <p:nvPr/>
        </p:nvGrpSpPr>
        <p:grpSpPr>
          <a:xfrm>
            <a:off x="7100581" y="2104760"/>
            <a:ext cx="169345" cy="558531"/>
            <a:chOff x="1083595" y="3302204"/>
            <a:chExt cx="182700" cy="799500"/>
          </a:xfrm>
        </p:grpSpPr>
        <p:sp>
          <p:nvSpPr>
            <p:cNvPr id="2938" name="Google Shape;2938;p112"/>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2"/>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2"/>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2"/>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3" name="Google Shape;2943;p112"/>
          <p:cNvGrpSpPr/>
          <p:nvPr/>
        </p:nvGrpSpPr>
        <p:grpSpPr>
          <a:xfrm>
            <a:off x="7636033" y="2104760"/>
            <a:ext cx="169345" cy="558531"/>
            <a:chOff x="1083595" y="3302204"/>
            <a:chExt cx="182700" cy="799500"/>
          </a:xfrm>
        </p:grpSpPr>
        <p:sp>
          <p:nvSpPr>
            <p:cNvPr id="2944" name="Google Shape;2944;p112"/>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2"/>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2"/>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2"/>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112"/>
          <p:cNvGrpSpPr/>
          <p:nvPr/>
        </p:nvGrpSpPr>
        <p:grpSpPr>
          <a:xfrm>
            <a:off x="5959547" y="907960"/>
            <a:ext cx="169345" cy="558531"/>
            <a:chOff x="1083595" y="3302204"/>
            <a:chExt cx="182700" cy="799500"/>
          </a:xfrm>
        </p:grpSpPr>
        <p:sp>
          <p:nvSpPr>
            <p:cNvPr id="2950" name="Google Shape;2950;p112"/>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2"/>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2"/>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12"/>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5" name="Google Shape;2955;p112"/>
          <p:cNvGrpSpPr/>
          <p:nvPr/>
        </p:nvGrpSpPr>
        <p:grpSpPr>
          <a:xfrm>
            <a:off x="6523131" y="907960"/>
            <a:ext cx="169345" cy="558531"/>
            <a:chOff x="1083595" y="3302204"/>
            <a:chExt cx="182700" cy="799500"/>
          </a:xfrm>
        </p:grpSpPr>
        <p:sp>
          <p:nvSpPr>
            <p:cNvPr id="2956" name="Google Shape;2956;p112"/>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2"/>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2"/>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2"/>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1" name="Google Shape;2961;p112"/>
          <p:cNvGrpSpPr/>
          <p:nvPr/>
        </p:nvGrpSpPr>
        <p:grpSpPr>
          <a:xfrm>
            <a:off x="7086913" y="907960"/>
            <a:ext cx="169345" cy="558531"/>
            <a:chOff x="1083595" y="3302204"/>
            <a:chExt cx="182700" cy="799500"/>
          </a:xfrm>
        </p:grpSpPr>
        <p:sp>
          <p:nvSpPr>
            <p:cNvPr id="2962" name="Google Shape;2962;p112"/>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2"/>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2"/>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2"/>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112"/>
          <p:cNvGrpSpPr/>
          <p:nvPr/>
        </p:nvGrpSpPr>
        <p:grpSpPr>
          <a:xfrm>
            <a:off x="7650695" y="907960"/>
            <a:ext cx="169345" cy="558531"/>
            <a:chOff x="1083595" y="3302204"/>
            <a:chExt cx="182700" cy="799500"/>
          </a:xfrm>
        </p:grpSpPr>
        <p:sp>
          <p:nvSpPr>
            <p:cNvPr id="2968" name="Google Shape;2968;p112"/>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2"/>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2"/>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2"/>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112"/>
          <p:cNvGrpSpPr/>
          <p:nvPr/>
        </p:nvGrpSpPr>
        <p:grpSpPr>
          <a:xfrm>
            <a:off x="8171475" y="2104760"/>
            <a:ext cx="169345" cy="558531"/>
            <a:chOff x="1083595" y="3302204"/>
            <a:chExt cx="182700" cy="799500"/>
          </a:xfrm>
        </p:grpSpPr>
        <p:sp>
          <p:nvSpPr>
            <p:cNvPr id="2974" name="Google Shape;2974;p112"/>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12"/>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2"/>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2"/>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9" name="Google Shape;2979;p112"/>
          <p:cNvGrpSpPr/>
          <p:nvPr/>
        </p:nvGrpSpPr>
        <p:grpSpPr>
          <a:xfrm>
            <a:off x="8214453" y="907960"/>
            <a:ext cx="169345" cy="558531"/>
            <a:chOff x="1083595" y="3302204"/>
            <a:chExt cx="182700" cy="799500"/>
          </a:xfrm>
        </p:grpSpPr>
        <p:sp>
          <p:nvSpPr>
            <p:cNvPr id="2980" name="Google Shape;2980;p112"/>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2"/>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2"/>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2"/>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2"/>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85" name="Google Shape;2985;p112"/>
          <p:cNvCxnSpPr>
            <a:stCxn id="2966" idx="2"/>
            <a:endCxn id="2936" idx="0"/>
          </p:cNvCxnSpPr>
          <p:nvPr/>
        </p:nvCxnSpPr>
        <p:spPr>
          <a:xfrm rot="5400000">
            <a:off x="6577285" y="1510591"/>
            <a:ext cx="638400" cy="550200"/>
          </a:xfrm>
          <a:prstGeom prst="curvedConnector3">
            <a:avLst>
              <a:gd name="adj1" fmla="val 49993"/>
            </a:avLst>
          </a:prstGeom>
          <a:noFill/>
          <a:ln w="38100" cap="flat" cmpd="sng">
            <a:solidFill>
              <a:srgbClr val="B7B7B7"/>
            </a:solidFill>
            <a:prstDash val="solid"/>
            <a:round/>
            <a:headEnd type="none" w="med" len="med"/>
            <a:tailEnd type="none" w="med" len="med"/>
          </a:ln>
        </p:spPr>
      </p:cxnSp>
      <p:cxnSp>
        <p:nvCxnSpPr>
          <p:cNvPr id="2986" name="Google Shape;2986;p112"/>
          <p:cNvCxnSpPr>
            <a:stCxn id="2966" idx="2"/>
            <a:endCxn id="2930" idx="0"/>
          </p:cNvCxnSpPr>
          <p:nvPr/>
        </p:nvCxnSpPr>
        <p:spPr>
          <a:xfrm rot="5400000">
            <a:off x="6302485" y="1235791"/>
            <a:ext cx="638400" cy="1099800"/>
          </a:xfrm>
          <a:prstGeom prst="curvedConnector3">
            <a:avLst>
              <a:gd name="adj1" fmla="val 49993"/>
            </a:avLst>
          </a:prstGeom>
          <a:noFill/>
          <a:ln w="9525" cap="flat" cmpd="sng">
            <a:solidFill>
              <a:srgbClr val="B7B7B7"/>
            </a:solidFill>
            <a:prstDash val="solid"/>
            <a:round/>
            <a:headEnd type="none" w="med" len="med"/>
            <a:tailEnd type="none" w="med" len="med"/>
          </a:ln>
        </p:spPr>
      </p:cxnSp>
      <p:cxnSp>
        <p:nvCxnSpPr>
          <p:cNvPr id="2987" name="Google Shape;2987;p112"/>
          <p:cNvCxnSpPr>
            <a:stCxn id="2966" idx="2"/>
            <a:endCxn id="2942" idx="0"/>
          </p:cNvCxnSpPr>
          <p:nvPr/>
        </p:nvCxnSpPr>
        <p:spPr>
          <a:xfrm rot="-5400000" flipH="1">
            <a:off x="6859285" y="1778791"/>
            <a:ext cx="638400" cy="13800"/>
          </a:xfrm>
          <a:prstGeom prst="curvedConnector3">
            <a:avLst>
              <a:gd name="adj1" fmla="val 49993"/>
            </a:avLst>
          </a:prstGeom>
          <a:noFill/>
          <a:ln w="76200" cap="flat" cmpd="sng">
            <a:solidFill>
              <a:srgbClr val="B7B7B7"/>
            </a:solidFill>
            <a:prstDash val="solid"/>
            <a:round/>
            <a:headEnd type="none" w="med" len="med"/>
            <a:tailEnd type="none" w="med" len="med"/>
          </a:ln>
        </p:spPr>
      </p:cxnSp>
      <p:cxnSp>
        <p:nvCxnSpPr>
          <p:cNvPr id="2988" name="Google Shape;2988;p112"/>
          <p:cNvCxnSpPr>
            <a:stCxn id="2966" idx="2"/>
            <a:endCxn id="2948" idx="0"/>
          </p:cNvCxnSpPr>
          <p:nvPr/>
        </p:nvCxnSpPr>
        <p:spPr>
          <a:xfrm rot="-5400000" flipH="1">
            <a:off x="7126885" y="1511191"/>
            <a:ext cx="638400" cy="549000"/>
          </a:xfrm>
          <a:prstGeom prst="curvedConnector3">
            <a:avLst>
              <a:gd name="adj1" fmla="val 49993"/>
            </a:avLst>
          </a:prstGeom>
          <a:noFill/>
          <a:ln w="19050" cap="flat" cmpd="sng">
            <a:solidFill>
              <a:srgbClr val="B7B7B7"/>
            </a:solidFill>
            <a:prstDash val="solid"/>
            <a:round/>
            <a:headEnd type="none" w="med" len="med"/>
            <a:tailEnd type="none" w="med" len="med"/>
          </a:ln>
        </p:spPr>
      </p:cxnSp>
      <p:cxnSp>
        <p:nvCxnSpPr>
          <p:cNvPr id="2989" name="Google Shape;2989;p112"/>
          <p:cNvCxnSpPr>
            <a:stCxn id="2966" idx="2"/>
            <a:endCxn id="2978" idx="0"/>
          </p:cNvCxnSpPr>
          <p:nvPr/>
        </p:nvCxnSpPr>
        <p:spPr>
          <a:xfrm rot="-5400000" flipH="1">
            <a:off x="7394635" y="1243441"/>
            <a:ext cx="638400" cy="1084500"/>
          </a:xfrm>
          <a:prstGeom prst="curvedConnector3">
            <a:avLst>
              <a:gd name="adj1" fmla="val 49993"/>
            </a:avLst>
          </a:prstGeom>
          <a:noFill/>
          <a:ln w="38100" cap="flat" cmpd="sng">
            <a:solidFill>
              <a:srgbClr val="B7B7B7"/>
            </a:solidFill>
            <a:prstDash val="solid"/>
            <a:round/>
            <a:headEnd type="none" w="med" len="med"/>
            <a:tailEnd type="none" w="med" len="med"/>
          </a:ln>
        </p:spPr>
      </p:cxnSp>
      <p:sp>
        <p:nvSpPr>
          <p:cNvPr id="2990" name="Google Shape;2990;p112"/>
          <p:cNvSpPr/>
          <p:nvPr/>
        </p:nvSpPr>
        <p:spPr>
          <a:xfrm>
            <a:off x="5918950" y="3005725"/>
            <a:ext cx="4785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move</a:t>
            </a:r>
            <a:endParaRPr sz="700">
              <a:solidFill>
                <a:schemeClr val="dk1"/>
              </a:solidFill>
            </a:endParaRPr>
          </a:p>
        </p:txBody>
      </p:sp>
      <p:sp>
        <p:nvSpPr>
          <p:cNvPr id="2991" name="Google Shape;2991;p112"/>
          <p:cNvSpPr/>
          <p:nvPr/>
        </p:nvSpPr>
        <p:spPr>
          <a:xfrm>
            <a:off x="6494205" y="3005725"/>
            <a:ext cx="3945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from</a:t>
            </a:r>
            <a:endParaRPr sz="700">
              <a:solidFill>
                <a:schemeClr val="dk1"/>
              </a:solidFill>
            </a:endParaRPr>
          </a:p>
        </p:txBody>
      </p:sp>
      <p:sp>
        <p:nvSpPr>
          <p:cNvPr id="2992" name="Google Shape;2992;p112"/>
          <p:cNvSpPr/>
          <p:nvPr/>
        </p:nvSpPr>
        <p:spPr>
          <a:xfrm>
            <a:off x="6985778" y="3005725"/>
            <a:ext cx="5166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Gospić</a:t>
            </a:r>
            <a:endParaRPr sz="700">
              <a:solidFill>
                <a:schemeClr val="dk1"/>
              </a:solidFill>
            </a:endParaRPr>
          </a:p>
        </p:txBody>
      </p:sp>
      <p:sp>
        <p:nvSpPr>
          <p:cNvPr id="2993" name="Google Shape;2993;p112"/>
          <p:cNvSpPr/>
          <p:nvPr/>
        </p:nvSpPr>
        <p:spPr>
          <a:xfrm>
            <a:off x="7599401" y="3005725"/>
            <a:ext cx="2979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to</a:t>
            </a:r>
            <a:endParaRPr sz="700">
              <a:solidFill>
                <a:schemeClr val="dk1"/>
              </a:solidFill>
            </a:endParaRPr>
          </a:p>
        </p:txBody>
      </p:sp>
      <p:sp>
        <p:nvSpPr>
          <p:cNvPr id="2994" name="Google Shape;2994;p112"/>
          <p:cNvSpPr/>
          <p:nvPr/>
        </p:nvSpPr>
        <p:spPr>
          <a:xfrm>
            <a:off x="7993830" y="3005725"/>
            <a:ext cx="516600" cy="3246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00">
                <a:solidFill>
                  <a:schemeClr val="dk1"/>
                </a:solidFill>
              </a:rPr>
              <a:t>Prague</a:t>
            </a:r>
            <a:endParaRPr sz="700">
              <a:solidFill>
                <a:schemeClr val="dk1"/>
              </a:solidFill>
            </a:endParaRPr>
          </a:p>
        </p:txBody>
      </p:sp>
      <p:sp>
        <p:nvSpPr>
          <p:cNvPr id="2995" name="Google Shape;2995;p112"/>
          <p:cNvSpPr txBox="1"/>
          <p:nvPr/>
        </p:nvSpPr>
        <p:spPr>
          <a:xfrm>
            <a:off x="311700" y="1881200"/>
            <a:ext cx="4922400" cy="11184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chemeClr val="accent3"/>
              </a:buClr>
              <a:buSzPts val="1600"/>
              <a:buFont typeface="Proxima Nova"/>
              <a:buChar char="●"/>
            </a:pPr>
            <a:r>
              <a:rPr lang="en-GB" sz="1600" dirty="0">
                <a:solidFill>
                  <a:schemeClr val="accent3"/>
                </a:solidFill>
                <a:latin typeface="Proxima Nova"/>
                <a:ea typeface="Proxima Nova"/>
                <a:cs typeface="Proxima Nova"/>
                <a:sym typeface="Proxima Nova"/>
              </a:rPr>
              <a:t>compute </a:t>
            </a:r>
            <a:r>
              <a:rPr lang="en-GB" sz="1600" i="1" dirty="0">
                <a:solidFill>
                  <a:schemeClr val="accent3"/>
                </a:solidFill>
                <a:latin typeface="Proxima Nova"/>
                <a:ea typeface="Proxima Nova"/>
                <a:cs typeface="Proxima Nova"/>
                <a:sym typeface="Proxima Nova"/>
              </a:rPr>
              <a:t>K</a:t>
            </a:r>
            <a:r>
              <a:rPr lang="en-GB" sz="1600" dirty="0">
                <a:solidFill>
                  <a:schemeClr val="accent3"/>
                </a:solidFill>
                <a:latin typeface="Proxima Nova"/>
                <a:ea typeface="Proxima Nova"/>
                <a:cs typeface="Proxima Nova"/>
                <a:sym typeface="Proxima Nova"/>
              </a:rPr>
              <a:t> separate weighted word representation(s) of the context for each word </a:t>
            </a:r>
            <a:r>
              <a:rPr lang="en-GB" sz="1600" i="1" dirty="0">
                <a:solidFill>
                  <a:schemeClr val="accent3"/>
                </a:solidFill>
                <a:latin typeface="Proxima Nova"/>
                <a:ea typeface="Proxima Nova"/>
                <a:cs typeface="Proxima Nova"/>
                <a:sym typeface="Proxima Nova"/>
              </a:rPr>
              <a:t>t</a:t>
            </a:r>
            <a:endParaRPr sz="1600" i="1" dirty="0">
              <a:solidFill>
                <a:schemeClr val="accent3"/>
              </a:solidFill>
              <a:latin typeface="Proxima Nova"/>
              <a:ea typeface="Proxima Nova"/>
              <a:cs typeface="Proxima Nova"/>
              <a:sym typeface="Proxima Nova"/>
            </a:endParaRPr>
          </a:p>
        </p:txBody>
      </p:sp>
      <p:pic>
        <p:nvPicPr>
          <p:cNvPr id="2996" name="Google Shape;2996;p112" descr="\mathbf{y}_2" title="MathEquation,#000000"/>
          <p:cNvPicPr preferRelativeResize="0"/>
          <p:nvPr/>
        </p:nvPicPr>
        <p:blipFill>
          <a:blip r:embed="rId7">
            <a:alphaModFix/>
          </a:blip>
          <a:stretch>
            <a:fillRect/>
          </a:stretch>
        </p:blipFill>
        <p:spPr>
          <a:xfrm>
            <a:off x="5956874" y="615885"/>
            <a:ext cx="253524" cy="201239"/>
          </a:xfrm>
          <a:prstGeom prst="rect">
            <a:avLst/>
          </a:prstGeom>
          <a:noFill/>
          <a:ln>
            <a:noFill/>
          </a:ln>
        </p:spPr>
      </p:pic>
      <p:pic>
        <p:nvPicPr>
          <p:cNvPr id="2997" name="Google Shape;2997;p112" descr="\mathbf{y}_3" title="MathEquation,#000000"/>
          <p:cNvPicPr preferRelativeResize="0"/>
          <p:nvPr/>
        </p:nvPicPr>
        <p:blipFill>
          <a:blip r:embed="rId8">
            <a:alphaModFix/>
          </a:blip>
          <a:stretch>
            <a:fillRect/>
          </a:stretch>
        </p:blipFill>
        <p:spPr>
          <a:xfrm>
            <a:off x="6483624" y="615839"/>
            <a:ext cx="253550" cy="201260"/>
          </a:xfrm>
          <a:prstGeom prst="rect">
            <a:avLst/>
          </a:prstGeom>
          <a:noFill/>
          <a:ln>
            <a:noFill/>
          </a:ln>
        </p:spPr>
      </p:pic>
      <p:pic>
        <p:nvPicPr>
          <p:cNvPr id="2998" name="Google Shape;2998;p112" descr="\mathbf{y}_3" title="MathEquation,#000000"/>
          <p:cNvPicPr preferRelativeResize="0"/>
          <p:nvPr/>
        </p:nvPicPr>
        <p:blipFill>
          <a:blip r:embed="rId9">
            <a:alphaModFix/>
          </a:blip>
          <a:stretch>
            <a:fillRect/>
          </a:stretch>
        </p:blipFill>
        <p:spPr>
          <a:xfrm>
            <a:off x="7086600" y="628075"/>
            <a:ext cx="236426" cy="201275"/>
          </a:xfrm>
          <a:prstGeom prst="rect">
            <a:avLst/>
          </a:prstGeom>
          <a:noFill/>
          <a:ln>
            <a:noFill/>
          </a:ln>
        </p:spPr>
      </p:pic>
      <p:pic>
        <p:nvPicPr>
          <p:cNvPr id="2999" name="Google Shape;2999;p112" descr="\mathbf{y}_4&#10;" title="MathEquation,#000000"/>
          <p:cNvPicPr preferRelativeResize="0"/>
          <p:nvPr/>
        </p:nvPicPr>
        <p:blipFill>
          <a:blip r:embed="rId10">
            <a:alphaModFix/>
          </a:blip>
          <a:stretch>
            <a:fillRect/>
          </a:stretch>
        </p:blipFill>
        <p:spPr>
          <a:xfrm>
            <a:off x="7599520" y="615723"/>
            <a:ext cx="253558" cy="201262"/>
          </a:xfrm>
          <a:prstGeom prst="rect">
            <a:avLst/>
          </a:prstGeom>
          <a:noFill/>
          <a:ln>
            <a:noFill/>
          </a:ln>
        </p:spPr>
      </p:pic>
      <p:pic>
        <p:nvPicPr>
          <p:cNvPr id="3000" name="Google Shape;3000;p112"/>
          <p:cNvPicPr preferRelativeResize="0"/>
          <p:nvPr/>
        </p:nvPicPr>
        <p:blipFill>
          <a:blip r:embed="rId11">
            <a:alphaModFix/>
          </a:blip>
          <a:stretch>
            <a:fillRect/>
          </a:stretch>
        </p:blipFill>
        <p:spPr>
          <a:xfrm>
            <a:off x="8176865" y="627325"/>
            <a:ext cx="236424" cy="201251"/>
          </a:xfrm>
          <a:prstGeom prst="rect">
            <a:avLst/>
          </a:prstGeom>
          <a:noFill/>
          <a:ln>
            <a:noFill/>
          </a:ln>
        </p:spPr>
      </p:pic>
      <p:pic>
        <p:nvPicPr>
          <p:cNvPr id="3001" name="Google Shape;3001;p112" descr="\mathbf{x}_1&#10;" title="MathEquation,#000000"/>
          <p:cNvPicPr preferRelativeResize="0"/>
          <p:nvPr/>
        </p:nvPicPr>
        <p:blipFill>
          <a:blip r:embed="rId12">
            <a:alphaModFix/>
          </a:blip>
          <a:stretch>
            <a:fillRect/>
          </a:stretch>
        </p:blipFill>
        <p:spPr>
          <a:xfrm>
            <a:off x="5969737" y="2743017"/>
            <a:ext cx="236426" cy="185360"/>
          </a:xfrm>
          <a:prstGeom prst="rect">
            <a:avLst/>
          </a:prstGeom>
          <a:noFill/>
          <a:ln>
            <a:noFill/>
          </a:ln>
        </p:spPr>
      </p:pic>
      <p:pic>
        <p:nvPicPr>
          <p:cNvPr id="3002" name="Google Shape;3002;p112" descr="\mathbf{x}_3" title="MathEquation,#000000"/>
          <p:cNvPicPr preferRelativeResize="0"/>
          <p:nvPr/>
        </p:nvPicPr>
        <p:blipFill>
          <a:blip r:embed="rId13">
            <a:alphaModFix/>
          </a:blip>
          <a:stretch>
            <a:fillRect/>
          </a:stretch>
        </p:blipFill>
        <p:spPr>
          <a:xfrm>
            <a:off x="6525922" y="2743017"/>
            <a:ext cx="236426" cy="185360"/>
          </a:xfrm>
          <a:prstGeom prst="rect">
            <a:avLst/>
          </a:prstGeom>
          <a:noFill/>
          <a:ln>
            <a:noFill/>
          </a:ln>
        </p:spPr>
      </p:pic>
      <p:pic>
        <p:nvPicPr>
          <p:cNvPr id="3003" name="Google Shape;3003;p112" descr="\mathbf{x}_4" title="MathEquation,#000000"/>
          <p:cNvPicPr preferRelativeResize="0"/>
          <p:nvPr/>
        </p:nvPicPr>
        <p:blipFill>
          <a:blip r:embed="rId14">
            <a:alphaModFix/>
          </a:blip>
          <a:stretch>
            <a:fillRect/>
          </a:stretch>
        </p:blipFill>
        <p:spPr>
          <a:xfrm>
            <a:off x="7073610" y="2743015"/>
            <a:ext cx="262950" cy="193926"/>
          </a:xfrm>
          <a:prstGeom prst="rect">
            <a:avLst/>
          </a:prstGeom>
          <a:noFill/>
          <a:ln>
            <a:noFill/>
          </a:ln>
        </p:spPr>
      </p:pic>
      <p:pic>
        <p:nvPicPr>
          <p:cNvPr id="3004" name="Google Shape;3004;p112" descr="\mathbf{x}_4" title="MathEquation,#000000"/>
          <p:cNvPicPr preferRelativeResize="0"/>
          <p:nvPr/>
        </p:nvPicPr>
        <p:blipFill>
          <a:blip r:embed="rId15">
            <a:alphaModFix/>
          </a:blip>
          <a:stretch>
            <a:fillRect/>
          </a:stretch>
        </p:blipFill>
        <p:spPr>
          <a:xfrm>
            <a:off x="7632020" y="2743015"/>
            <a:ext cx="253550" cy="198780"/>
          </a:xfrm>
          <a:prstGeom prst="rect">
            <a:avLst/>
          </a:prstGeom>
          <a:noFill/>
          <a:ln>
            <a:noFill/>
          </a:ln>
        </p:spPr>
      </p:pic>
      <p:pic>
        <p:nvPicPr>
          <p:cNvPr id="3005" name="Google Shape;3005;p112" descr="\mathbf{y}_5" title="MathEquation,#000000"/>
          <p:cNvPicPr preferRelativeResize="0"/>
          <p:nvPr/>
        </p:nvPicPr>
        <p:blipFill>
          <a:blip r:embed="rId16">
            <a:alphaModFix/>
          </a:blip>
          <a:stretch>
            <a:fillRect/>
          </a:stretch>
        </p:blipFill>
        <p:spPr>
          <a:xfrm>
            <a:off x="8147830" y="2737261"/>
            <a:ext cx="253530" cy="1869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2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22">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22">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2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22">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22">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22">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92" name="Google Shape;92;p17"/>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Presentation:</a:t>
            </a:r>
            <a:endParaRPr dirty="0"/>
          </a:p>
        </p:txBody>
      </p:sp>
      <p:sp>
        <p:nvSpPr>
          <p:cNvPr id="93" name="Google Shape;93;p17"/>
          <p:cNvSpPr txBox="1">
            <a:spLocks noGrp="1"/>
          </p:cNvSpPr>
          <p:nvPr>
            <p:ph type="body" idx="4294967295"/>
          </p:nvPr>
        </p:nvSpPr>
        <p:spPr>
          <a:xfrm>
            <a:off x="0" y="1152525"/>
            <a:ext cx="8521700" cy="2286414"/>
          </a:xfrm>
          <a:prstGeom prst="rect">
            <a:avLst/>
          </a:prstGeom>
        </p:spPr>
        <p:txBody>
          <a:bodyPr spcFirstLastPara="1" wrap="square" lIns="91425" tIns="91425" rIns="91425" bIns="91425" anchor="t" anchorCtr="0">
            <a:noAutofit/>
          </a:bodyPr>
          <a:lstStyle/>
          <a:p>
            <a:pPr marL="742950" indent="-285750">
              <a:spcBef>
                <a:spcPts val="1600"/>
              </a:spcBef>
              <a:spcAft>
                <a:spcPts val="1600"/>
              </a:spcAft>
            </a:pPr>
            <a:r>
              <a:rPr lang="en-US" sz="2400" dirty="0"/>
              <a:t>Machine Reading with deep learning</a:t>
            </a:r>
          </a:p>
          <a:p>
            <a:pPr marL="742950" indent="-285750">
              <a:spcBef>
                <a:spcPts val="1600"/>
              </a:spcBef>
              <a:spcAft>
                <a:spcPts val="1600"/>
              </a:spcAft>
            </a:pPr>
            <a:r>
              <a:rPr lang="en-US" sz="2400" dirty="0"/>
              <a:t>Deep learning for dialogue</a:t>
            </a:r>
          </a:p>
          <a:p>
            <a:pPr marL="457200" lvl="0" indent="0" algn="l" rtl="0">
              <a:spcBef>
                <a:spcPts val="1600"/>
              </a:spcBef>
              <a:spcAft>
                <a:spcPts val="1600"/>
              </a:spcAft>
              <a:buNone/>
            </a:pPr>
            <a:endParaRPr sz="2400" dirty="0"/>
          </a:p>
        </p:txBody>
      </p:sp>
    </p:spTree>
    <p:extLst>
      <p:ext uri="{BB962C8B-B14F-4D97-AF65-F5344CB8AC3E}">
        <p14:creationId xmlns:p14="http://schemas.microsoft.com/office/powerpoint/2010/main" val="121752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5" name="Google Shape;3015;p11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3010" name="Google Shape;3010;p113"/>
          <p:cNvSpPr txBox="1">
            <a:spLocks noGrp="1"/>
          </p:cNvSpPr>
          <p:nvPr>
            <p:ph type="body" idx="4294967295"/>
          </p:nvPr>
        </p:nvSpPr>
        <p:spPr>
          <a:xfrm>
            <a:off x="-1" y="1157288"/>
            <a:ext cx="4629221" cy="2784475"/>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b="1" dirty="0"/>
              <a:t>Graph with weighted edges</a:t>
            </a:r>
            <a:r>
              <a:rPr lang="en-GB" sz="1600" dirty="0"/>
              <a:t> of </a:t>
            </a:r>
            <a:r>
              <a:rPr lang="en-GB" sz="1600" i="1" dirty="0"/>
              <a:t>K</a:t>
            </a:r>
            <a:r>
              <a:rPr lang="en-GB" sz="1600" dirty="0"/>
              <a:t> types</a:t>
            </a:r>
            <a:endParaRPr sz="1600" dirty="0"/>
          </a:p>
          <a:p>
            <a:pPr marL="457200" lvl="0" indent="-330200" algn="l" rtl="0">
              <a:spcBef>
                <a:spcPts val="0"/>
              </a:spcBef>
              <a:spcAft>
                <a:spcPts val="0"/>
              </a:spcAft>
              <a:buSzPts val="1600"/>
              <a:buChar char="●"/>
            </a:pPr>
            <a:r>
              <a:rPr lang="en-GB" sz="1600" dirty="0"/>
              <a:t>Can capture:</a:t>
            </a:r>
            <a:endParaRPr sz="1600" dirty="0"/>
          </a:p>
          <a:p>
            <a:pPr marL="914400" lvl="1" indent="-330200" algn="l" rtl="0">
              <a:spcBef>
                <a:spcPts val="0"/>
              </a:spcBef>
              <a:spcAft>
                <a:spcPts val="0"/>
              </a:spcAft>
              <a:buSzPts val="1600"/>
              <a:buChar char="○"/>
            </a:pPr>
            <a:r>
              <a:rPr lang="en-GB" sz="1600" dirty="0"/>
              <a:t>coreference chains</a:t>
            </a:r>
            <a:endParaRPr sz="1600" dirty="0"/>
          </a:p>
          <a:p>
            <a:pPr marL="914400" lvl="1" indent="-330200" algn="l" rtl="0">
              <a:spcBef>
                <a:spcPts val="0"/>
              </a:spcBef>
              <a:spcAft>
                <a:spcPts val="0"/>
              </a:spcAft>
              <a:buSzPts val="1600"/>
              <a:buChar char="○"/>
            </a:pPr>
            <a:r>
              <a:rPr lang="en-GB" sz="1600" dirty="0"/>
              <a:t>syntactic dependency structure in text</a:t>
            </a:r>
            <a:endParaRPr sz="1600" dirty="0"/>
          </a:p>
        </p:txBody>
      </p:sp>
      <p:sp>
        <p:nvSpPr>
          <p:cNvPr id="3011" name="Google Shape;3011;p113"/>
          <p:cNvSpPr txBox="1">
            <a:spLocks noGrp="1"/>
          </p:cNvSpPr>
          <p:nvPr>
            <p:ph type="body" idx="4294967295"/>
          </p:nvPr>
        </p:nvSpPr>
        <p:spPr>
          <a:xfrm>
            <a:off x="4803775" y="3684588"/>
            <a:ext cx="4340225" cy="573087"/>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1200" b="1"/>
              <a:t>Transformer Self-Attention Coreference Visualization</a:t>
            </a:r>
            <a:br>
              <a:rPr lang="en-GB" sz="1000"/>
            </a:br>
            <a:r>
              <a:rPr lang="en-GB" sz="1000">
                <a:solidFill>
                  <a:schemeClr val="accent4"/>
                </a:solidFill>
              </a:rPr>
              <a:t>https://ai.googleblog.com/2017/08/transformer-novel-neural-network.html</a:t>
            </a:r>
            <a:endParaRPr sz="1000">
              <a:solidFill>
                <a:schemeClr val="accent4"/>
              </a:solidFill>
            </a:endParaRPr>
          </a:p>
        </p:txBody>
      </p:sp>
      <p:sp>
        <p:nvSpPr>
          <p:cNvPr id="3013" name="Google Shape;3013;p113"/>
          <p:cNvSpPr txBox="1">
            <a:spLocks noGrp="1"/>
          </p:cNvSpPr>
          <p:nvPr>
            <p:ph type="title" idx="4294967295"/>
          </p:nvPr>
        </p:nvSpPr>
        <p:spPr>
          <a:xfrm>
            <a:off x="0" y="444500"/>
            <a:ext cx="4973638"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Self-Attention Layer </a:t>
            </a:r>
            <a:endParaRPr/>
          </a:p>
        </p:txBody>
      </p:sp>
      <p:pic>
        <p:nvPicPr>
          <p:cNvPr id="3012" name="Google Shape;3012;p113"/>
          <p:cNvPicPr preferRelativeResize="0"/>
          <p:nvPr/>
        </p:nvPicPr>
        <p:blipFill rotWithShape="1">
          <a:blip r:embed="rId3">
            <a:alphaModFix/>
          </a:blip>
          <a:srcRect r="52146"/>
          <a:stretch/>
        </p:blipFill>
        <p:spPr>
          <a:xfrm rot="5400000">
            <a:off x="4958990" y="1516867"/>
            <a:ext cx="2173371" cy="1825676"/>
          </a:xfrm>
          <a:prstGeom prst="rect">
            <a:avLst/>
          </a:prstGeom>
          <a:noFill/>
          <a:ln>
            <a:noFill/>
          </a:ln>
        </p:spPr>
      </p:pic>
      <p:pic>
        <p:nvPicPr>
          <p:cNvPr id="3014" name="Google Shape;3014;p113"/>
          <p:cNvPicPr preferRelativeResize="0"/>
          <p:nvPr/>
        </p:nvPicPr>
        <p:blipFill rotWithShape="1">
          <a:blip r:embed="rId3">
            <a:alphaModFix/>
          </a:blip>
          <a:srcRect l="50067"/>
          <a:stretch/>
        </p:blipFill>
        <p:spPr>
          <a:xfrm rot="5400000">
            <a:off x="6844892" y="1440437"/>
            <a:ext cx="2262026" cy="1827198"/>
          </a:xfrm>
          <a:prstGeom prst="rect">
            <a:avLst/>
          </a:prstGeom>
          <a:noFill/>
          <a:ln>
            <a:noFill/>
          </a:ln>
        </p:spPr>
      </p:pic>
      <p:sp>
        <p:nvSpPr>
          <p:cNvPr id="3016" name="Google Shape;3016;p113"/>
          <p:cNvSpPr/>
          <p:nvPr/>
        </p:nvSpPr>
        <p:spPr>
          <a:xfrm>
            <a:off x="6223150" y="3008475"/>
            <a:ext cx="618600" cy="279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3"/>
          <p:cNvSpPr/>
          <p:nvPr/>
        </p:nvSpPr>
        <p:spPr>
          <a:xfrm>
            <a:off x="8096350" y="3000825"/>
            <a:ext cx="618600" cy="279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5" name="Google Shape;3015;p11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3010" name="Google Shape;3010;p113"/>
          <p:cNvSpPr txBox="1">
            <a:spLocks noGrp="1"/>
          </p:cNvSpPr>
          <p:nvPr>
            <p:ph type="body" idx="4294967295"/>
          </p:nvPr>
        </p:nvSpPr>
        <p:spPr>
          <a:xfrm>
            <a:off x="0" y="1157288"/>
            <a:ext cx="4973638" cy="3345439"/>
          </a:xfrm>
          <a:prstGeom prst="rect">
            <a:avLst/>
          </a:prstGeom>
        </p:spPr>
        <p:txBody>
          <a:bodyPr spcFirstLastPara="1" wrap="square" lIns="91425" tIns="91425" rIns="91425" bIns="91425" anchor="t" anchorCtr="0">
            <a:noAutofit/>
          </a:bodyPr>
          <a:lstStyle/>
          <a:p>
            <a:pPr lvl="0" indent="-330200">
              <a:buSzPts val="1600"/>
            </a:pPr>
            <a:endParaRPr lang="en-GB" dirty="0"/>
          </a:p>
          <a:p>
            <a:pPr lvl="0" indent="-330200">
              <a:buSzPts val="1600"/>
            </a:pPr>
            <a:r>
              <a:rPr lang="en-GB" dirty="0"/>
              <a:t>Residual connections before and after multi-head attention</a:t>
            </a:r>
          </a:p>
          <a:p>
            <a:pPr lvl="0" indent="-330200">
              <a:buSzPts val="1600"/>
            </a:pPr>
            <a:r>
              <a:rPr lang="en-GB" dirty="0"/>
              <a:t>Decoder uses both self attention and encoder attention</a:t>
            </a:r>
          </a:p>
        </p:txBody>
      </p:sp>
      <p:sp>
        <p:nvSpPr>
          <p:cNvPr id="3013" name="Google Shape;3013;p113"/>
          <p:cNvSpPr txBox="1">
            <a:spLocks noGrp="1"/>
          </p:cNvSpPr>
          <p:nvPr>
            <p:ph type="title" idx="4294967295"/>
          </p:nvPr>
        </p:nvSpPr>
        <p:spPr>
          <a:xfrm>
            <a:off x="0" y="444500"/>
            <a:ext cx="4973638"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Transformer</a:t>
            </a:r>
            <a:endParaRPr dirty="0"/>
          </a:p>
        </p:txBody>
      </p:sp>
      <p:pic>
        <p:nvPicPr>
          <p:cNvPr id="10" name="Screen Shot 2019-02-12 at 4.08.41 PM.png" descr="Screen Shot 2019-02-12 at 4.08.41 PM.png">
            <a:extLst>
              <a:ext uri="{FF2B5EF4-FFF2-40B4-BE49-F238E27FC236}">
                <a16:creationId xmlns:a16="http://schemas.microsoft.com/office/drawing/2014/main" id="{B95D7E44-205D-FA4D-A0B7-C09F4F8D6D6F}"/>
              </a:ext>
            </a:extLst>
          </p:cNvPr>
          <p:cNvPicPr>
            <a:picLocks noChangeAspect="1"/>
          </p:cNvPicPr>
          <p:nvPr/>
        </p:nvPicPr>
        <p:blipFill>
          <a:blip r:embed="rId3">
            <a:extLst/>
          </a:blip>
          <a:stretch>
            <a:fillRect/>
          </a:stretch>
        </p:blipFill>
        <p:spPr>
          <a:xfrm>
            <a:off x="5105161" y="419100"/>
            <a:ext cx="3038475" cy="4305300"/>
          </a:xfrm>
          <a:prstGeom prst="rect">
            <a:avLst/>
          </a:prstGeom>
          <a:ln w="12700">
            <a:miter lim="400000"/>
          </a:ln>
        </p:spPr>
      </p:pic>
      <p:sp>
        <p:nvSpPr>
          <p:cNvPr id="11" name="Figures from Vaswani et al. 18'">
            <a:extLst>
              <a:ext uri="{FF2B5EF4-FFF2-40B4-BE49-F238E27FC236}">
                <a16:creationId xmlns:a16="http://schemas.microsoft.com/office/drawing/2014/main" id="{8065B2E8-5888-9B42-97D2-3A7E0C4EE246}"/>
              </a:ext>
            </a:extLst>
          </p:cNvPr>
          <p:cNvSpPr txBox="1"/>
          <p:nvPr/>
        </p:nvSpPr>
        <p:spPr>
          <a:xfrm>
            <a:off x="5627848" y="4807659"/>
            <a:ext cx="2059859" cy="19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a:solidFill>
                  <a:srgbClr val="000000"/>
                </a:solidFill>
              </a:defRPr>
            </a:lvl1pPr>
          </a:lstStyle>
          <a:p>
            <a:pPr algn="ctr" defTabSz="309563" hangingPunct="0">
              <a:buClrTx/>
            </a:pPr>
            <a:r>
              <a:rPr sz="1000" dirty="0">
                <a:solidFill>
                  <a:schemeClr val="bg1">
                    <a:lumMod val="50000"/>
                  </a:schemeClr>
                </a:solidFill>
                <a:latin typeface="+mn-lt"/>
                <a:sym typeface="FreightSansLFPro"/>
              </a:rPr>
              <a:t>Figure from Vaswani et al.</a:t>
            </a:r>
            <a:r>
              <a:rPr lang="en-US" sz="1000" dirty="0">
                <a:solidFill>
                  <a:schemeClr val="bg1">
                    <a:lumMod val="50000"/>
                  </a:schemeClr>
                </a:solidFill>
                <a:latin typeface="+mn-lt"/>
                <a:sym typeface="FreightSansLFPro"/>
              </a:rPr>
              <a:t>, NIPS’17</a:t>
            </a:r>
            <a:endParaRPr sz="1000" dirty="0">
              <a:solidFill>
                <a:schemeClr val="bg1">
                  <a:lumMod val="50000"/>
                </a:schemeClr>
              </a:solidFill>
              <a:latin typeface="+mn-lt"/>
              <a:sym typeface="FreightSansLFPro"/>
            </a:endParaRPr>
          </a:p>
        </p:txBody>
      </p:sp>
      <p:sp>
        <p:nvSpPr>
          <p:cNvPr id="7" name="Figures from Vaswani et al. 18'">
            <a:extLst>
              <a:ext uri="{FF2B5EF4-FFF2-40B4-BE49-F238E27FC236}">
                <a16:creationId xmlns:a16="http://schemas.microsoft.com/office/drawing/2014/main" id="{6E1EE400-31B6-5B45-82D1-0210D29416E5}"/>
              </a:ext>
            </a:extLst>
          </p:cNvPr>
          <p:cNvSpPr txBox="1"/>
          <p:nvPr/>
        </p:nvSpPr>
        <p:spPr>
          <a:xfrm>
            <a:off x="139605" y="916734"/>
            <a:ext cx="2180084"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a:solidFill>
                  <a:srgbClr val="000000"/>
                </a:solidFill>
              </a:defRPr>
            </a:lvl1pPr>
          </a:lstStyle>
          <a:p>
            <a:pPr algn="ctr" defTabSz="309563" hangingPunct="0">
              <a:buClrTx/>
            </a:pPr>
            <a:r>
              <a:rPr sz="1600" dirty="0">
                <a:solidFill>
                  <a:schemeClr val="bg1">
                    <a:lumMod val="50000"/>
                  </a:schemeClr>
                </a:solidFill>
                <a:latin typeface="+mn-lt"/>
                <a:sym typeface="FreightSansLFPro"/>
              </a:rPr>
              <a:t>Vaswani et al.</a:t>
            </a:r>
            <a:r>
              <a:rPr lang="en-US" sz="1600" dirty="0">
                <a:solidFill>
                  <a:schemeClr val="bg1">
                    <a:lumMod val="50000"/>
                  </a:schemeClr>
                </a:solidFill>
                <a:latin typeface="+mn-lt"/>
                <a:sym typeface="FreightSansLFPro"/>
              </a:rPr>
              <a:t>, NIPS’17</a:t>
            </a:r>
            <a:endParaRPr sz="1600" dirty="0">
              <a:solidFill>
                <a:schemeClr val="bg1">
                  <a:lumMod val="50000"/>
                </a:schemeClr>
              </a:solidFill>
              <a:latin typeface="+mn-lt"/>
              <a:sym typeface="FreightSansLFPro"/>
            </a:endParaRPr>
          </a:p>
        </p:txBody>
      </p:sp>
    </p:spTree>
    <p:extLst>
      <p:ext uri="{BB962C8B-B14F-4D97-AF65-F5344CB8AC3E}">
        <p14:creationId xmlns:p14="http://schemas.microsoft.com/office/powerpoint/2010/main" val="2267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5" name="Google Shape;3015;p11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22</a:t>
            </a:fld>
            <a:endParaRPr/>
          </a:p>
        </p:txBody>
      </p:sp>
      <p:sp>
        <p:nvSpPr>
          <p:cNvPr id="3013" name="Google Shape;3013;p113"/>
          <p:cNvSpPr txBox="1">
            <a:spLocks noGrp="1"/>
          </p:cNvSpPr>
          <p:nvPr>
            <p:ph type="title" idx="4294967295"/>
          </p:nvPr>
        </p:nvSpPr>
        <p:spPr>
          <a:xfrm>
            <a:off x="0" y="444500"/>
            <a:ext cx="4973638"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Multi-head attention</a:t>
            </a:r>
            <a:endParaRPr dirty="0"/>
          </a:p>
        </p:txBody>
      </p:sp>
      <p:sp>
        <p:nvSpPr>
          <p:cNvPr id="11" name="Figures from Vaswani et al. 18'">
            <a:extLst>
              <a:ext uri="{FF2B5EF4-FFF2-40B4-BE49-F238E27FC236}">
                <a16:creationId xmlns:a16="http://schemas.microsoft.com/office/drawing/2014/main" id="{8065B2E8-5888-9B42-97D2-3A7E0C4EE246}"/>
              </a:ext>
            </a:extLst>
          </p:cNvPr>
          <p:cNvSpPr txBox="1"/>
          <p:nvPr/>
        </p:nvSpPr>
        <p:spPr>
          <a:xfrm>
            <a:off x="4924129" y="4807659"/>
            <a:ext cx="3467296" cy="19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a:solidFill>
                  <a:srgbClr val="000000"/>
                </a:solidFill>
              </a:defRPr>
            </a:lvl1pPr>
          </a:lstStyle>
          <a:p>
            <a:pPr algn="ctr" defTabSz="309563" hangingPunct="0">
              <a:buClrTx/>
            </a:pPr>
            <a:r>
              <a:rPr lang="en-US" sz="1000" dirty="0">
                <a:solidFill>
                  <a:schemeClr val="bg1">
                    <a:lumMod val="50000"/>
                  </a:schemeClr>
                </a:solidFill>
                <a:latin typeface="+mn-lt"/>
                <a:sym typeface="FreightSansLFPro"/>
              </a:rPr>
              <a:t>Figures from </a:t>
            </a:r>
            <a:r>
              <a:rPr lang="en-US" sz="1000" dirty="0">
                <a:solidFill>
                  <a:schemeClr val="bg1">
                    <a:lumMod val="50000"/>
                  </a:schemeClr>
                </a:solidFill>
                <a:latin typeface="+mn-lt"/>
                <a:sym typeface="FreightSansLFPro"/>
                <a:hlinkClick r:id="rId3"/>
              </a:rPr>
              <a:t>http://jalammar.github.io/illustrated-transformer/</a:t>
            </a:r>
            <a:endParaRPr lang="en-US" sz="1000" dirty="0">
              <a:solidFill>
                <a:schemeClr val="bg1">
                  <a:lumMod val="50000"/>
                </a:schemeClr>
              </a:solidFill>
              <a:latin typeface="+mn-lt"/>
              <a:sym typeface="FreightSansLFPro"/>
            </a:endParaRPr>
          </a:p>
        </p:txBody>
      </p:sp>
      <p:pic>
        <p:nvPicPr>
          <p:cNvPr id="3" name="Picture 2">
            <a:extLst>
              <a:ext uri="{FF2B5EF4-FFF2-40B4-BE49-F238E27FC236}">
                <a16:creationId xmlns:a16="http://schemas.microsoft.com/office/drawing/2014/main" id="{AF379000-F12C-474F-B54C-0ED1D314C730}"/>
              </a:ext>
            </a:extLst>
          </p:cNvPr>
          <p:cNvPicPr>
            <a:picLocks noChangeAspect="1"/>
          </p:cNvPicPr>
          <p:nvPr/>
        </p:nvPicPr>
        <p:blipFill>
          <a:blip r:embed="rId4"/>
          <a:stretch>
            <a:fillRect/>
          </a:stretch>
        </p:blipFill>
        <p:spPr>
          <a:xfrm>
            <a:off x="5818560" y="1083129"/>
            <a:ext cx="3226012" cy="3082634"/>
          </a:xfrm>
          <a:prstGeom prst="rect">
            <a:avLst/>
          </a:prstGeom>
        </p:spPr>
      </p:pic>
      <p:pic>
        <p:nvPicPr>
          <p:cNvPr id="5" name="Picture 4">
            <a:extLst>
              <a:ext uri="{FF2B5EF4-FFF2-40B4-BE49-F238E27FC236}">
                <a16:creationId xmlns:a16="http://schemas.microsoft.com/office/drawing/2014/main" id="{DBD63A45-7606-CF46-A4D8-C3A680DC19F4}"/>
              </a:ext>
            </a:extLst>
          </p:cNvPr>
          <p:cNvPicPr>
            <a:picLocks noChangeAspect="1"/>
          </p:cNvPicPr>
          <p:nvPr/>
        </p:nvPicPr>
        <p:blipFill>
          <a:blip r:embed="rId5"/>
          <a:stretch>
            <a:fillRect/>
          </a:stretch>
        </p:blipFill>
        <p:spPr>
          <a:xfrm>
            <a:off x="2890902" y="1213758"/>
            <a:ext cx="2987384" cy="2773507"/>
          </a:xfrm>
          <a:prstGeom prst="rect">
            <a:avLst/>
          </a:prstGeom>
        </p:spPr>
      </p:pic>
      <p:pic>
        <p:nvPicPr>
          <p:cNvPr id="8" name="Picture 7">
            <a:extLst>
              <a:ext uri="{FF2B5EF4-FFF2-40B4-BE49-F238E27FC236}">
                <a16:creationId xmlns:a16="http://schemas.microsoft.com/office/drawing/2014/main" id="{4734EFC1-7FA9-FC44-B10C-E1DD415891D5}"/>
              </a:ext>
            </a:extLst>
          </p:cNvPr>
          <p:cNvPicPr>
            <a:picLocks noChangeAspect="1"/>
          </p:cNvPicPr>
          <p:nvPr/>
        </p:nvPicPr>
        <p:blipFill>
          <a:blip r:embed="rId6"/>
          <a:stretch>
            <a:fillRect/>
          </a:stretch>
        </p:blipFill>
        <p:spPr>
          <a:xfrm>
            <a:off x="0" y="1266891"/>
            <a:ext cx="2946633" cy="2748367"/>
          </a:xfrm>
          <a:prstGeom prst="rect">
            <a:avLst/>
          </a:prstGeom>
        </p:spPr>
      </p:pic>
    </p:spTree>
    <p:extLst>
      <p:ext uri="{BB962C8B-B14F-4D97-AF65-F5344CB8AC3E}">
        <p14:creationId xmlns:p14="http://schemas.microsoft.com/office/powerpoint/2010/main" val="38737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graphicFrame>
        <p:nvGraphicFramePr>
          <p:cNvPr id="3029" name="Google Shape;3029;p115"/>
          <p:cNvGraphicFramePr/>
          <p:nvPr>
            <p:extLst>
              <p:ext uri="{D42A27DB-BD31-4B8C-83A1-F6EECF244321}">
                <p14:modId xmlns:p14="http://schemas.microsoft.com/office/powerpoint/2010/main" val="3774466531"/>
              </p:ext>
            </p:extLst>
          </p:nvPr>
        </p:nvGraphicFramePr>
        <p:xfrm>
          <a:off x="884100" y="1806275"/>
          <a:ext cx="7588350" cy="3083845"/>
        </p:xfrm>
        <a:graphic>
          <a:graphicData uri="http://schemas.openxmlformats.org/drawingml/2006/table">
            <a:tbl>
              <a:tblPr>
                <a:noFill/>
                <a:tableStyleId>{C4E820D9-A706-45F4-A1FF-EF4C3D35045F}</a:tableStyleId>
              </a:tblPr>
              <a:tblGrid>
                <a:gridCol w="1387000">
                  <a:extLst>
                    <a:ext uri="{9D8B030D-6E8A-4147-A177-3AD203B41FA5}">
                      <a16:colId xmlns:a16="http://schemas.microsoft.com/office/drawing/2014/main" val="20000"/>
                    </a:ext>
                  </a:extLst>
                </a:gridCol>
                <a:gridCol w="1845300">
                  <a:extLst>
                    <a:ext uri="{9D8B030D-6E8A-4147-A177-3AD203B41FA5}">
                      <a16:colId xmlns:a16="http://schemas.microsoft.com/office/drawing/2014/main" val="20001"/>
                    </a:ext>
                  </a:extLst>
                </a:gridCol>
                <a:gridCol w="2179175">
                  <a:extLst>
                    <a:ext uri="{9D8B030D-6E8A-4147-A177-3AD203B41FA5}">
                      <a16:colId xmlns:a16="http://schemas.microsoft.com/office/drawing/2014/main" val="20002"/>
                    </a:ext>
                  </a:extLst>
                </a:gridCol>
                <a:gridCol w="2176875">
                  <a:extLst>
                    <a:ext uri="{9D8B030D-6E8A-4147-A177-3AD203B41FA5}">
                      <a16:colId xmlns:a16="http://schemas.microsoft.com/office/drawing/2014/main" val="20003"/>
                    </a:ext>
                  </a:extLst>
                </a:gridCol>
              </a:tblGrid>
              <a:tr h="243675">
                <a:tc>
                  <a:txBody>
                    <a:bodyPr/>
                    <a:lstStyle/>
                    <a:p>
                      <a:pPr marL="0" lvl="0" indent="0" algn="l" rtl="0">
                        <a:spcBef>
                          <a:spcPts val="0"/>
                        </a:spcBef>
                        <a:spcAft>
                          <a:spcPts val="0"/>
                        </a:spcAft>
                        <a:buNone/>
                      </a:pPr>
                      <a:r>
                        <a:rPr lang="en-GB" b="1">
                          <a:solidFill>
                            <a:srgbClr val="666666"/>
                          </a:solidFill>
                          <a:latin typeface="Proxima Nova"/>
                          <a:ea typeface="Proxima Nova"/>
                          <a:cs typeface="Proxima Nova"/>
                          <a:sym typeface="Proxima Nova"/>
                        </a:rPr>
                        <a:t>Architecture</a:t>
                      </a:r>
                      <a:endParaRPr b="1">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GB" b="1">
                          <a:solidFill>
                            <a:srgbClr val="666666"/>
                          </a:solidFill>
                          <a:latin typeface="Proxima Nova"/>
                          <a:ea typeface="Proxima Nova"/>
                          <a:cs typeface="Proxima Nova"/>
                          <a:sym typeface="Proxima Nova"/>
                        </a:rPr>
                        <a:t>RNN</a:t>
                      </a:r>
                      <a:r>
                        <a:rPr lang="en-GB">
                          <a:solidFill>
                            <a:srgbClr val="666666"/>
                          </a:solidFill>
                          <a:latin typeface="Proxima Nova"/>
                          <a:ea typeface="Proxima Nova"/>
                          <a:cs typeface="Proxima Nova"/>
                          <a:sym typeface="Proxima Nova"/>
                        </a:rPr>
                        <a:t> (LSTM, GRU)</a:t>
                      </a: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GB" b="1">
                          <a:solidFill>
                            <a:srgbClr val="666666"/>
                          </a:solidFill>
                          <a:latin typeface="Proxima Nova"/>
                          <a:ea typeface="Proxima Nova"/>
                          <a:cs typeface="Proxima Nova"/>
                          <a:sym typeface="Proxima Nova"/>
                        </a:rPr>
                        <a:t>CNN</a:t>
                      </a:r>
                      <a:endParaRPr b="1">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GB" b="1">
                          <a:solidFill>
                            <a:srgbClr val="666666"/>
                          </a:solidFill>
                          <a:latin typeface="Proxima Nova"/>
                          <a:ea typeface="Proxima Nova"/>
                          <a:cs typeface="Proxima Nova"/>
                          <a:sym typeface="Proxima Nova"/>
                        </a:rPr>
                        <a:t>Self-Attention</a:t>
                      </a:r>
                      <a:endParaRPr b="1">
                        <a:solidFill>
                          <a:srgbClr val="666666"/>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858925">
                <a:tc>
                  <a:txBody>
                    <a:bodyPr/>
                    <a:lstStyle/>
                    <a:p>
                      <a:pPr marL="0" lvl="0" indent="0" algn="l" rtl="0">
                        <a:spcBef>
                          <a:spcPts val="0"/>
                        </a:spcBef>
                        <a:spcAft>
                          <a:spcPts val="0"/>
                        </a:spcAft>
                        <a:buNone/>
                      </a:pPr>
                      <a:r>
                        <a:rPr lang="en-GB" b="1">
                          <a:solidFill>
                            <a:srgbClr val="666666"/>
                          </a:solidFill>
                          <a:latin typeface="Proxima Nova"/>
                          <a:ea typeface="Proxima Nova"/>
                          <a:cs typeface="Proxima Nova"/>
                          <a:sym typeface="Proxima Nova"/>
                        </a:rPr>
                        <a:t>Illustration</a:t>
                      </a:r>
                      <a:endParaRPr b="1">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666666"/>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GB" b="1">
                          <a:solidFill>
                            <a:srgbClr val="666666"/>
                          </a:solidFill>
                          <a:latin typeface="Proxima Nova"/>
                          <a:ea typeface="Proxima Nova"/>
                          <a:cs typeface="Proxima Nova"/>
                          <a:sym typeface="Proxima Nova"/>
                        </a:rPr>
                        <a:t>Function</a:t>
                      </a:r>
                      <a:endParaRPr b="1">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endParaRPr>
                        <a:solidFill>
                          <a:srgbClr val="666666"/>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236600">
                <a:tc>
                  <a:txBody>
                    <a:bodyPr/>
                    <a:lstStyle/>
                    <a:p>
                      <a:pPr marL="0" lvl="0" indent="0" algn="l" rtl="0">
                        <a:spcBef>
                          <a:spcPts val="0"/>
                        </a:spcBef>
                        <a:spcAft>
                          <a:spcPts val="0"/>
                        </a:spcAft>
                        <a:buNone/>
                      </a:pPr>
                      <a:r>
                        <a:rPr lang="en-GB" b="1">
                          <a:solidFill>
                            <a:srgbClr val="666666"/>
                          </a:solidFill>
                          <a:latin typeface="Proxima Nova"/>
                          <a:ea typeface="Proxima Nova"/>
                          <a:cs typeface="Proxima Nova"/>
                          <a:sym typeface="Proxima Nova"/>
                        </a:rPr>
                        <a:t>Advantages</a:t>
                      </a:r>
                      <a:endParaRPr b="1">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unlimited context</a:t>
                      </a:r>
                      <a:endParaRPr>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recency bias</a:t>
                      </a: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parallelizable → fast</a:t>
                      </a:r>
                      <a:endParaRPr>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local n-gram patterns</a:t>
                      </a: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parallelizable → fast</a:t>
                      </a:r>
                      <a:endParaRPr>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long-range dep</a:t>
                      </a:r>
                      <a:endParaRPr>
                        <a:solidFill>
                          <a:srgbClr val="666666"/>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236600">
                <a:tc>
                  <a:txBody>
                    <a:bodyPr/>
                    <a:lstStyle/>
                    <a:p>
                      <a:pPr marL="0" lvl="0" indent="0" algn="l" rtl="0">
                        <a:spcBef>
                          <a:spcPts val="0"/>
                        </a:spcBef>
                        <a:spcAft>
                          <a:spcPts val="0"/>
                        </a:spcAft>
                        <a:buNone/>
                      </a:pPr>
                      <a:r>
                        <a:rPr lang="en-GB" b="1">
                          <a:solidFill>
                            <a:srgbClr val="666666"/>
                          </a:solidFill>
                          <a:latin typeface="Proxima Nova"/>
                          <a:ea typeface="Proxima Nova"/>
                          <a:cs typeface="Proxima Nova"/>
                          <a:sym typeface="Proxima Nova"/>
                        </a:rPr>
                        <a:t>Disadvantages</a:t>
                      </a:r>
                      <a:endParaRPr b="1">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GB" dirty="0">
                          <a:solidFill>
                            <a:srgbClr val="666666"/>
                          </a:solidFill>
                          <a:latin typeface="Proxima Nova"/>
                          <a:ea typeface="Proxima Nova"/>
                          <a:cs typeface="Proxima Nova"/>
                          <a:sym typeface="Proxima Nova"/>
                        </a:rPr>
                        <a:t>- slower</a:t>
                      </a:r>
                      <a:endParaRPr dirty="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dirty="0">
                          <a:solidFill>
                            <a:srgbClr val="666666"/>
                          </a:solidFill>
                          <a:latin typeface="Proxima Nova"/>
                          <a:ea typeface="Proxima Nova"/>
                          <a:cs typeface="Proxima Nova"/>
                          <a:sym typeface="Proxima Nova"/>
                        </a:rPr>
                        <a:t>- strong recency bias</a:t>
                      </a:r>
                      <a:endParaRPr dirty="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dirty="0">
                          <a:solidFill>
                            <a:srgbClr val="666666"/>
                          </a:solidFill>
                          <a:latin typeface="Proxima Nova"/>
                          <a:ea typeface="Proxima Nova"/>
                          <a:cs typeface="Proxima Nova"/>
                          <a:sym typeface="Proxima Nova"/>
                        </a:rPr>
                        <a:t>- long-range dep</a:t>
                      </a:r>
                      <a:endParaRPr dirty="0">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limited context</a:t>
                      </a:r>
                      <a:endParaRPr>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strong locality bias</a:t>
                      </a:r>
                      <a:endParaRPr>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a:solidFill>
                            <a:srgbClr val="666666"/>
                          </a:solidFill>
                          <a:latin typeface="Proxima Nova"/>
                          <a:ea typeface="Proxima Nova"/>
                          <a:cs typeface="Proxima Nova"/>
                          <a:sym typeface="Proxima Nova"/>
                        </a:rPr>
                        <a:t>- long-range dep</a:t>
                      </a:r>
                      <a:endParaRPr>
                        <a:solidFill>
                          <a:srgbClr val="666666"/>
                        </a:solidFill>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GB" dirty="0">
                          <a:solidFill>
                            <a:srgbClr val="666666"/>
                          </a:solidFill>
                          <a:latin typeface="Proxima Nova"/>
                          <a:ea typeface="Proxima Nova"/>
                          <a:cs typeface="Proxima Nova"/>
                          <a:sym typeface="Proxima Nova"/>
                        </a:rPr>
                        <a:t>- harder to train</a:t>
                      </a:r>
                      <a:endParaRPr dirty="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GB" dirty="0">
                          <a:solidFill>
                            <a:srgbClr val="666666"/>
                          </a:solidFill>
                          <a:latin typeface="Proxima Nova"/>
                          <a:ea typeface="Proxima Nova"/>
                          <a:cs typeface="Proxima Nova"/>
                          <a:sym typeface="Proxima Nova"/>
                        </a:rPr>
                        <a:t>- careful setup of hyper-parameters</a:t>
                      </a:r>
                      <a:endParaRPr dirty="0">
                        <a:solidFill>
                          <a:srgbClr val="666666"/>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bl>
          </a:graphicData>
        </a:graphic>
      </p:graphicFrame>
      <p:sp>
        <p:nvSpPr>
          <p:cNvPr id="3034" name="Google Shape;3034;p11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3030" name="Google Shape;3030;p115"/>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Compositional Sequence Encoders - Overview</a:t>
            </a:r>
            <a:endParaRPr/>
          </a:p>
        </p:txBody>
      </p:sp>
      <p:sp>
        <p:nvSpPr>
          <p:cNvPr id="3031" name="Google Shape;3031;p115"/>
          <p:cNvSpPr txBox="1">
            <a:spLocks noGrp="1"/>
          </p:cNvSpPr>
          <p:nvPr>
            <p:ph type="body" idx="4294967295"/>
          </p:nvPr>
        </p:nvSpPr>
        <p:spPr>
          <a:xfrm>
            <a:off x="0" y="1152525"/>
            <a:ext cx="8521700" cy="747713"/>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Language is compositional!</a:t>
            </a:r>
            <a:endParaRPr/>
          </a:p>
          <a:p>
            <a:pPr marL="914400" lvl="1" indent="-317500" algn="l" rtl="0">
              <a:spcBef>
                <a:spcPts val="0"/>
              </a:spcBef>
              <a:spcAft>
                <a:spcPts val="0"/>
              </a:spcAft>
              <a:buSzPts val="1400"/>
              <a:buChar char="○"/>
            </a:pPr>
            <a:r>
              <a:rPr lang="en-GB"/>
              <a:t>Characters → Words → Phrases → Clauses → Sentences → Paragraphs → Documents</a:t>
            </a:r>
            <a:endParaRPr/>
          </a:p>
        </p:txBody>
      </p:sp>
      <p:pic>
        <p:nvPicPr>
          <p:cNvPr id="3032" name="Google Shape;3032;p115"/>
          <p:cNvPicPr preferRelativeResize="0"/>
          <p:nvPr/>
        </p:nvPicPr>
        <p:blipFill>
          <a:blip r:embed="rId3">
            <a:alphaModFix/>
          </a:blip>
          <a:stretch>
            <a:fillRect/>
          </a:stretch>
        </p:blipFill>
        <p:spPr>
          <a:xfrm>
            <a:off x="1709131" y="3195802"/>
            <a:ext cx="454824" cy="198975"/>
          </a:xfrm>
          <a:prstGeom prst="rect">
            <a:avLst/>
          </a:prstGeom>
          <a:noFill/>
          <a:ln>
            <a:noFill/>
          </a:ln>
        </p:spPr>
      </p:pic>
      <p:pic>
        <p:nvPicPr>
          <p:cNvPr id="3033" name="Google Shape;3033;p115"/>
          <p:cNvPicPr preferRelativeResize="0"/>
          <p:nvPr/>
        </p:nvPicPr>
        <p:blipFill>
          <a:blip r:embed="rId4">
            <a:alphaModFix/>
          </a:blip>
          <a:stretch>
            <a:fillRect/>
          </a:stretch>
        </p:blipFill>
        <p:spPr>
          <a:xfrm>
            <a:off x="2679200" y="3120975"/>
            <a:ext cx="981950" cy="262675"/>
          </a:xfrm>
          <a:prstGeom prst="rect">
            <a:avLst/>
          </a:prstGeom>
          <a:noFill/>
          <a:ln>
            <a:noFill/>
          </a:ln>
        </p:spPr>
      </p:pic>
      <p:grpSp>
        <p:nvGrpSpPr>
          <p:cNvPr id="3035" name="Google Shape;3035;p115"/>
          <p:cNvGrpSpPr/>
          <p:nvPr/>
        </p:nvGrpSpPr>
        <p:grpSpPr>
          <a:xfrm>
            <a:off x="2594163" y="2314000"/>
            <a:ext cx="1152022" cy="633731"/>
            <a:chOff x="6435521" y="1302601"/>
            <a:chExt cx="1900400" cy="1193017"/>
          </a:xfrm>
        </p:grpSpPr>
        <p:cxnSp>
          <p:nvCxnSpPr>
            <p:cNvPr id="3036" name="Google Shape;3036;p115"/>
            <p:cNvCxnSpPr>
              <a:stCxn id="3037" idx="3"/>
              <a:endCxn id="3038" idx="1"/>
            </p:cNvCxnSpPr>
            <p:nvPr/>
          </p:nvCxnSpPr>
          <p:spPr>
            <a:xfrm>
              <a:off x="6998095" y="1544555"/>
              <a:ext cx="300900" cy="0"/>
            </a:xfrm>
            <a:prstGeom prst="straightConnector1">
              <a:avLst/>
            </a:prstGeom>
            <a:noFill/>
            <a:ln w="9525" cap="flat" cmpd="sng">
              <a:solidFill>
                <a:srgbClr val="434343"/>
              </a:solidFill>
              <a:prstDash val="solid"/>
              <a:round/>
              <a:headEnd type="none" w="med" len="med"/>
              <a:tailEnd type="triangle" w="med" len="med"/>
            </a:ln>
          </p:spPr>
        </p:cxnSp>
        <p:cxnSp>
          <p:nvCxnSpPr>
            <p:cNvPr id="3039" name="Google Shape;3039;p115"/>
            <p:cNvCxnSpPr>
              <a:stCxn id="3038" idx="3"/>
              <a:endCxn id="3040" idx="1"/>
            </p:cNvCxnSpPr>
            <p:nvPr/>
          </p:nvCxnSpPr>
          <p:spPr>
            <a:xfrm>
              <a:off x="7432727" y="1544555"/>
              <a:ext cx="312300" cy="0"/>
            </a:xfrm>
            <a:prstGeom prst="straightConnector1">
              <a:avLst/>
            </a:prstGeom>
            <a:noFill/>
            <a:ln w="9525" cap="flat" cmpd="sng">
              <a:solidFill>
                <a:srgbClr val="434343"/>
              </a:solidFill>
              <a:prstDash val="solid"/>
              <a:round/>
              <a:headEnd type="none" w="med" len="med"/>
              <a:tailEnd type="triangle" w="med" len="med"/>
            </a:ln>
          </p:spPr>
        </p:cxnSp>
        <p:cxnSp>
          <p:nvCxnSpPr>
            <p:cNvPr id="3041" name="Google Shape;3041;p115"/>
            <p:cNvCxnSpPr>
              <a:stCxn id="3040" idx="3"/>
              <a:endCxn id="3042" idx="1"/>
            </p:cNvCxnSpPr>
            <p:nvPr/>
          </p:nvCxnSpPr>
          <p:spPr>
            <a:xfrm>
              <a:off x="7878721" y="1544555"/>
              <a:ext cx="323100" cy="0"/>
            </a:xfrm>
            <a:prstGeom prst="straightConnector1">
              <a:avLst/>
            </a:prstGeom>
            <a:noFill/>
            <a:ln w="9525" cap="flat" cmpd="sng">
              <a:solidFill>
                <a:srgbClr val="434343"/>
              </a:solidFill>
              <a:prstDash val="solid"/>
              <a:round/>
              <a:headEnd type="none" w="med" len="med"/>
              <a:tailEnd type="triangle" w="med" len="med"/>
            </a:ln>
          </p:spPr>
        </p:cxnSp>
        <p:cxnSp>
          <p:nvCxnSpPr>
            <p:cNvPr id="3043" name="Google Shape;3043;p115"/>
            <p:cNvCxnSpPr>
              <a:stCxn id="3044" idx="3"/>
              <a:endCxn id="3037" idx="1"/>
            </p:cNvCxnSpPr>
            <p:nvPr/>
          </p:nvCxnSpPr>
          <p:spPr>
            <a:xfrm>
              <a:off x="6569477" y="1542730"/>
              <a:ext cx="294600" cy="1800"/>
            </a:xfrm>
            <a:prstGeom prst="straightConnector1">
              <a:avLst/>
            </a:prstGeom>
            <a:noFill/>
            <a:ln w="9525" cap="flat" cmpd="sng">
              <a:solidFill>
                <a:srgbClr val="434343"/>
              </a:solidFill>
              <a:prstDash val="solid"/>
              <a:round/>
              <a:headEnd type="none" w="med" len="med"/>
              <a:tailEnd type="triangle" w="med" len="med"/>
            </a:ln>
          </p:spPr>
        </p:cxnSp>
        <p:grpSp>
          <p:nvGrpSpPr>
            <p:cNvPr id="3045" name="Google Shape;3045;p115"/>
            <p:cNvGrpSpPr/>
            <p:nvPr/>
          </p:nvGrpSpPr>
          <p:grpSpPr>
            <a:xfrm>
              <a:off x="6435521" y="1302601"/>
              <a:ext cx="1900400" cy="1193017"/>
              <a:chOff x="6435521" y="1302601"/>
              <a:chExt cx="1900400" cy="1193017"/>
            </a:xfrm>
          </p:grpSpPr>
          <p:cxnSp>
            <p:nvCxnSpPr>
              <p:cNvPr id="3046" name="Google Shape;3046;p115"/>
              <p:cNvCxnSpPr>
                <a:stCxn id="3047" idx="0"/>
                <a:endCxn id="3037" idx="2"/>
              </p:cNvCxnSpPr>
              <p:nvPr/>
            </p:nvCxnSpPr>
            <p:spPr>
              <a:xfrm rot="10800000" flipH="1">
                <a:off x="6930567" y="1784958"/>
                <a:ext cx="600" cy="230400"/>
              </a:xfrm>
              <a:prstGeom prst="straightConnector1">
                <a:avLst/>
              </a:prstGeom>
              <a:noFill/>
              <a:ln w="9525" cap="flat" cmpd="sng">
                <a:solidFill>
                  <a:srgbClr val="434343"/>
                </a:solidFill>
                <a:prstDash val="solid"/>
                <a:round/>
                <a:headEnd type="none" w="med" len="med"/>
                <a:tailEnd type="triangle" w="med" len="med"/>
              </a:ln>
            </p:spPr>
          </p:cxnSp>
          <p:cxnSp>
            <p:nvCxnSpPr>
              <p:cNvPr id="3048" name="Google Shape;3048;p115"/>
              <p:cNvCxnSpPr>
                <a:stCxn id="3049" idx="0"/>
                <a:endCxn id="3038" idx="2"/>
              </p:cNvCxnSpPr>
              <p:nvPr/>
            </p:nvCxnSpPr>
            <p:spPr>
              <a:xfrm rot="10800000" flipH="1">
                <a:off x="7365355" y="1784958"/>
                <a:ext cx="600" cy="230400"/>
              </a:xfrm>
              <a:prstGeom prst="straightConnector1">
                <a:avLst/>
              </a:prstGeom>
              <a:noFill/>
              <a:ln w="9525" cap="flat" cmpd="sng">
                <a:solidFill>
                  <a:srgbClr val="434343"/>
                </a:solidFill>
                <a:prstDash val="solid"/>
                <a:round/>
                <a:headEnd type="none" w="med" len="med"/>
                <a:tailEnd type="triangle" w="med" len="med"/>
              </a:ln>
            </p:spPr>
          </p:cxnSp>
          <p:cxnSp>
            <p:nvCxnSpPr>
              <p:cNvPr id="3050" name="Google Shape;3050;p115"/>
              <p:cNvCxnSpPr>
                <a:stCxn id="3051" idx="0"/>
                <a:endCxn id="3040" idx="2"/>
              </p:cNvCxnSpPr>
              <p:nvPr/>
            </p:nvCxnSpPr>
            <p:spPr>
              <a:xfrm rot="10800000" flipH="1">
                <a:off x="7811350" y="1784958"/>
                <a:ext cx="600" cy="230400"/>
              </a:xfrm>
              <a:prstGeom prst="straightConnector1">
                <a:avLst/>
              </a:prstGeom>
              <a:noFill/>
              <a:ln w="9525" cap="flat" cmpd="sng">
                <a:solidFill>
                  <a:srgbClr val="434343"/>
                </a:solidFill>
                <a:prstDash val="solid"/>
                <a:round/>
                <a:headEnd type="none" w="med" len="med"/>
                <a:tailEnd type="triangle" w="med" len="med"/>
              </a:ln>
            </p:spPr>
          </p:cxnSp>
          <p:cxnSp>
            <p:nvCxnSpPr>
              <p:cNvPr id="3052" name="Google Shape;3052;p115"/>
              <p:cNvCxnSpPr>
                <a:stCxn id="3053" idx="0"/>
                <a:endCxn id="3042" idx="2"/>
              </p:cNvCxnSpPr>
              <p:nvPr/>
            </p:nvCxnSpPr>
            <p:spPr>
              <a:xfrm rot="10800000" flipH="1">
                <a:off x="8268550" y="1784958"/>
                <a:ext cx="600" cy="230400"/>
              </a:xfrm>
              <a:prstGeom prst="straightConnector1">
                <a:avLst/>
              </a:prstGeom>
              <a:noFill/>
              <a:ln w="9525" cap="flat" cmpd="sng">
                <a:solidFill>
                  <a:srgbClr val="434343"/>
                </a:solidFill>
                <a:prstDash val="solid"/>
                <a:round/>
                <a:headEnd type="none" w="med" len="med"/>
                <a:tailEnd type="triangle" w="med" len="med"/>
              </a:ln>
            </p:spPr>
          </p:cxnSp>
          <p:grpSp>
            <p:nvGrpSpPr>
              <p:cNvPr id="3054" name="Google Shape;3054;p115"/>
              <p:cNvGrpSpPr/>
              <p:nvPr/>
            </p:nvGrpSpPr>
            <p:grpSpPr>
              <a:xfrm>
                <a:off x="6863589" y="2015358"/>
                <a:ext cx="133956" cy="480260"/>
                <a:chOff x="1083595" y="3302204"/>
                <a:chExt cx="182700" cy="799500"/>
              </a:xfrm>
            </p:grpSpPr>
            <p:sp>
              <p:nvSpPr>
                <p:cNvPr id="3055" name="Google Shape;3055;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9" name="Google Shape;3059;p115"/>
              <p:cNvGrpSpPr/>
              <p:nvPr/>
            </p:nvGrpSpPr>
            <p:grpSpPr>
              <a:xfrm>
                <a:off x="7298378" y="2015358"/>
                <a:ext cx="133956" cy="480260"/>
                <a:chOff x="1083595" y="3302204"/>
                <a:chExt cx="182700" cy="799500"/>
              </a:xfrm>
            </p:grpSpPr>
            <p:sp>
              <p:nvSpPr>
                <p:cNvPr id="3060" name="Google Shape;3060;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4" name="Google Shape;3064;p115"/>
              <p:cNvGrpSpPr/>
              <p:nvPr/>
            </p:nvGrpSpPr>
            <p:grpSpPr>
              <a:xfrm>
                <a:off x="7744372" y="2015358"/>
                <a:ext cx="133956" cy="480260"/>
                <a:chOff x="1083595" y="3302204"/>
                <a:chExt cx="182700" cy="799500"/>
              </a:xfrm>
            </p:grpSpPr>
            <p:sp>
              <p:nvSpPr>
                <p:cNvPr id="3065" name="Google Shape;3065;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9" name="Google Shape;3069;p115"/>
              <p:cNvGrpSpPr/>
              <p:nvPr/>
            </p:nvGrpSpPr>
            <p:grpSpPr>
              <a:xfrm>
                <a:off x="8201572" y="2015358"/>
                <a:ext cx="133956" cy="480260"/>
                <a:chOff x="1083595" y="3302204"/>
                <a:chExt cx="182700" cy="799500"/>
              </a:xfrm>
            </p:grpSpPr>
            <p:sp>
              <p:nvSpPr>
                <p:cNvPr id="3070" name="Google Shape;3070;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4" name="Google Shape;3074;p115"/>
              <p:cNvGrpSpPr/>
              <p:nvPr/>
            </p:nvGrpSpPr>
            <p:grpSpPr>
              <a:xfrm>
                <a:off x="6435521" y="1302601"/>
                <a:ext cx="133956" cy="480260"/>
                <a:chOff x="1083595" y="3302204"/>
                <a:chExt cx="182700" cy="799500"/>
              </a:xfrm>
            </p:grpSpPr>
            <p:sp>
              <p:nvSpPr>
                <p:cNvPr id="3075" name="Google Shape;3075;p115"/>
                <p:cNvSpPr/>
                <p:nvPr/>
              </p:nvSpPr>
              <p:spPr>
                <a:xfrm>
                  <a:off x="1100655" y="3336981"/>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5"/>
                <p:cNvSpPr/>
                <p:nvPr/>
              </p:nvSpPr>
              <p:spPr>
                <a:xfrm>
                  <a:off x="1100655" y="3528185"/>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5"/>
                <p:cNvSpPr/>
                <p:nvPr/>
              </p:nvSpPr>
              <p:spPr>
                <a:xfrm>
                  <a:off x="1100655" y="3719388"/>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5"/>
                <p:cNvSpPr/>
                <p:nvPr/>
              </p:nvSpPr>
              <p:spPr>
                <a:xfrm>
                  <a:off x="1100655" y="3910592"/>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115"/>
              <p:cNvGrpSpPr/>
              <p:nvPr/>
            </p:nvGrpSpPr>
            <p:grpSpPr>
              <a:xfrm>
                <a:off x="6864139" y="1304425"/>
                <a:ext cx="133956" cy="480260"/>
                <a:chOff x="1083595" y="3302204"/>
                <a:chExt cx="182700" cy="799500"/>
              </a:xfrm>
            </p:grpSpPr>
            <p:sp>
              <p:nvSpPr>
                <p:cNvPr id="3080" name="Google Shape;3080;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115"/>
              <p:cNvGrpSpPr/>
              <p:nvPr/>
            </p:nvGrpSpPr>
            <p:grpSpPr>
              <a:xfrm>
                <a:off x="7298771" y="1304425"/>
                <a:ext cx="133956" cy="480260"/>
                <a:chOff x="1083595" y="3302204"/>
                <a:chExt cx="182700" cy="799500"/>
              </a:xfrm>
            </p:grpSpPr>
            <p:sp>
              <p:nvSpPr>
                <p:cNvPr id="3085" name="Google Shape;3085;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9" name="Google Shape;3089;p115"/>
              <p:cNvGrpSpPr/>
              <p:nvPr/>
            </p:nvGrpSpPr>
            <p:grpSpPr>
              <a:xfrm>
                <a:off x="7744765" y="1304425"/>
                <a:ext cx="133956" cy="480260"/>
                <a:chOff x="1083595" y="3302204"/>
                <a:chExt cx="182700" cy="799500"/>
              </a:xfrm>
            </p:grpSpPr>
            <p:sp>
              <p:nvSpPr>
                <p:cNvPr id="3090" name="Google Shape;3090;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4" name="Google Shape;3094;p115"/>
              <p:cNvGrpSpPr/>
              <p:nvPr/>
            </p:nvGrpSpPr>
            <p:grpSpPr>
              <a:xfrm>
                <a:off x="8201965" y="1304425"/>
                <a:ext cx="133956" cy="480260"/>
                <a:chOff x="1083595" y="3302204"/>
                <a:chExt cx="182700" cy="799500"/>
              </a:xfrm>
            </p:grpSpPr>
            <p:sp>
              <p:nvSpPr>
                <p:cNvPr id="3095" name="Google Shape;3095;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99" name="Google Shape;3099;p115"/>
          <p:cNvGrpSpPr/>
          <p:nvPr/>
        </p:nvGrpSpPr>
        <p:grpSpPr>
          <a:xfrm>
            <a:off x="6824843" y="2269282"/>
            <a:ext cx="1053074" cy="723173"/>
            <a:chOff x="6480351" y="1465790"/>
            <a:chExt cx="1595325" cy="1509440"/>
          </a:xfrm>
        </p:grpSpPr>
        <p:pic>
          <p:nvPicPr>
            <p:cNvPr id="3100" name="Google Shape;3100;p115"/>
            <p:cNvPicPr preferRelativeResize="0"/>
            <p:nvPr/>
          </p:nvPicPr>
          <p:blipFill rotWithShape="1">
            <a:blip r:embed="rId5">
              <a:alphaModFix/>
            </a:blip>
            <a:srcRect t="38108" b="37058"/>
            <a:stretch/>
          </p:blipFill>
          <p:spPr>
            <a:xfrm>
              <a:off x="6480351" y="1956724"/>
              <a:ext cx="1595325" cy="523500"/>
            </a:xfrm>
            <a:prstGeom prst="rect">
              <a:avLst/>
            </a:prstGeom>
            <a:noFill/>
            <a:ln>
              <a:noFill/>
            </a:ln>
          </p:spPr>
        </p:pic>
        <p:grpSp>
          <p:nvGrpSpPr>
            <p:cNvPr id="3101" name="Google Shape;3101;p115"/>
            <p:cNvGrpSpPr/>
            <p:nvPr/>
          </p:nvGrpSpPr>
          <p:grpSpPr>
            <a:xfrm>
              <a:off x="6558789" y="2494970"/>
              <a:ext cx="133956" cy="480260"/>
              <a:chOff x="1083595" y="3302204"/>
              <a:chExt cx="182700" cy="799500"/>
            </a:xfrm>
          </p:grpSpPr>
          <p:sp>
            <p:nvSpPr>
              <p:cNvPr id="3102" name="Google Shape;3102;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7" name="Google Shape;3107;p115"/>
            <p:cNvGrpSpPr/>
            <p:nvPr/>
          </p:nvGrpSpPr>
          <p:grpSpPr>
            <a:xfrm>
              <a:off x="6993578" y="2494970"/>
              <a:ext cx="133956" cy="480260"/>
              <a:chOff x="1083595" y="3302204"/>
              <a:chExt cx="182700" cy="799500"/>
            </a:xfrm>
          </p:grpSpPr>
          <p:sp>
            <p:nvSpPr>
              <p:cNvPr id="3108" name="Google Shape;3108;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3" name="Google Shape;3113;p115"/>
            <p:cNvGrpSpPr/>
            <p:nvPr/>
          </p:nvGrpSpPr>
          <p:grpSpPr>
            <a:xfrm>
              <a:off x="7439572" y="2494970"/>
              <a:ext cx="133956" cy="480260"/>
              <a:chOff x="1083595" y="3302204"/>
              <a:chExt cx="182700" cy="799500"/>
            </a:xfrm>
          </p:grpSpPr>
          <p:sp>
            <p:nvSpPr>
              <p:cNvPr id="3114" name="Google Shape;3114;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115"/>
            <p:cNvGrpSpPr/>
            <p:nvPr/>
          </p:nvGrpSpPr>
          <p:grpSpPr>
            <a:xfrm>
              <a:off x="7863154" y="2494970"/>
              <a:ext cx="133956" cy="480260"/>
              <a:chOff x="1083595" y="3302204"/>
              <a:chExt cx="182700" cy="799500"/>
            </a:xfrm>
          </p:grpSpPr>
          <p:sp>
            <p:nvSpPr>
              <p:cNvPr id="3120" name="Google Shape;3120;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5" name="Google Shape;3125;p115"/>
            <p:cNvGrpSpPr/>
            <p:nvPr/>
          </p:nvGrpSpPr>
          <p:grpSpPr>
            <a:xfrm>
              <a:off x="6536928" y="1465790"/>
              <a:ext cx="133956" cy="480260"/>
              <a:chOff x="1083595" y="3302204"/>
              <a:chExt cx="182700" cy="799500"/>
            </a:xfrm>
          </p:grpSpPr>
          <p:sp>
            <p:nvSpPr>
              <p:cNvPr id="3126" name="Google Shape;3126;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1" name="Google Shape;3131;p115"/>
            <p:cNvGrpSpPr/>
            <p:nvPr/>
          </p:nvGrpSpPr>
          <p:grpSpPr>
            <a:xfrm>
              <a:off x="6982765" y="1465790"/>
              <a:ext cx="133956" cy="480260"/>
              <a:chOff x="1083595" y="3302204"/>
              <a:chExt cx="182700" cy="799500"/>
            </a:xfrm>
          </p:grpSpPr>
          <p:sp>
            <p:nvSpPr>
              <p:cNvPr id="3132" name="Google Shape;3132;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7" name="Google Shape;3137;p115"/>
            <p:cNvGrpSpPr/>
            <p:nvPr/>
          </p:nvGrpSpPr>
          <p:grpSpPr>
            <a:xfrm>
              <a:off x="7428759" y="1465790"/>
              <a:ext cx="133956" cy="480260"/>
              <a:chOff x="1083595" y="3302204"/>
              <a:chExt cx="182700" cy="799500"/>
            </a:xfrm>
          </p:grpSpPr>
          <p:sp>
            <p:nvSpPr>
              <p:cNvPr id="3138" name="Google Shape;3138;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3" name="Google Shape;3143;p115"/>
            <p:cNvGrpSpPr/>
            <p:nvPr/>
          </p:nvGrpSpPr>
          <p:grpSpPr>
            <a:xfrm>
              <a:off x="7874753" y="1465790"/>
              <a:ext cx="133956" cy="480260"/>
              <a:chOff x="1083595" y="3302204"/>
              <a:chExt cx="182700" cy="799500"/>
            </a:xfrm>
          </p:grpSpPr>
          <p:sp>
            <p:nvSpPr>
              <p:cNvPr id="3144" name="Google Shape;3144;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9" name="Google Shape;3149;p115"/>
          <p:cNvGrpSpPr/>
          <p:nvPr/>
        </p:nvGrpSpPr>
        <p:grpSpPr>
          <a:xfrm>
            <a:off x="4574724" y="2241344"/>
            <a:ext cx="1251696" cy="779022"/>
            <a:chOff x="6130721" y="1237190"/>
            <a:chExt cx="2289967" cy="1509440"/>
          </a:xfrm>
        </p:grpSpPr>
        <p:sp>
          <p:nvSpPr>
            <p:cNvPr id="3150" name="Google Shape;3150;p115"/>
            <p:cNvSpPr/>
            <p:nvPr/>
          </p:nvSpPr>
          <p:spPr>
            <a:xfrm>
              <a:off x="6130876" y="1723106"/>
              <a:ext cx="977400" cy="536700"/>
            </a:xfrm>
            <a:prstGeom prst="trapezoid">
              <a:avLst>
                <a:gd name="adj" fmla="val 96546"/>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5"/>
            <p:cNvSpPr/>
            <p:nvPr/>
          </p:nvSpPr>
          <p:spPr>
            <a:xfrm>
              <a:off x="6567754" y="1723106"/>
              <a:ext cx="977400" cy="536700"/>
            </a:xfrm>
            <a:prstGeom prst="trapezoid">
              <a:avLst>
                <a:gd name="adj" fmla="val 96546"/>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5"/>
            <p:cNvSpPr/>
            <p:nvPr/>
          </p:nvSpPr>
          <p:spPr>
            <a:xfrm>
              <a:off x="7004631" y="1723106"/>
              <a:ext cx="977400" cy="536700"/>
            </a:xfrm>
            <a:prstGeom prst="trapezoid">
              <a:avLst>
                <a:gd name="adj" fmla="val 96546"/>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15"/>
            <p:cNvSpPr/>
            <p:nvPr/>
          </p:nvSpPr>
          <p:spPr>
            <a:xfrm>
              <a:off x="7441509" y="1723106"/>
              <a:ext cx="977400" cy="536700"/>
            </a:xfrm>
            <a:prstGeom prst="trapezoid">
              <a:avLst>
                <a:gd name="adj" fmla="val 96546"/>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4" name="Google Shape;3154;p115"/>
            <p:cNvGrpSpPr/>
            <p:nvPr/>
          </p:nvGrpSpPr>
          <p:grpSpPr>
            <a:xfrm>
              <a:off x="6558789" y="2266370"/>
              <a:ext cx="133956" cy="480260"/>
              <a:chOff x="1083595" y="3302204"/>
              <a:chExt cx="182700" cy="799500"/>
            </a:xfrm>
          </p:grpSpPr>
          <p:sp>
            <p:nvSpPr>
              <p:cNvPr id="3155" name="Google Shape;3155;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0" name="Google Shape;3160;p115"/>
            <p:cNvGrpSpPr/>
            <p:nvPr/>
          </p:nvGrpSpPr>
          <p:grpSpPr>
            <a:xfrm>
              <a:off x="6993578" y="2266370"/>
              <a:ext cx="133956" cy="480260"/>
              <a:chOff x="1083595" y="3302204"/>
              <a:chExt cx="182700" cy="799500"/>
            </a:xfrm>
          </p:grpSpPr>
          <p:sp>
            <p:nvSpPr>
              <p:cNvPr id="3161" name="Google Shape;3161;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6" name="Google Shape;3166;p115"/>
            <p:cNvGrpSpPr/>
            <p:nvPr/>
          </p:nvGrpSpPr>
          <p:grpSpPr>
            <a:xfrm>
              <a:off x="7428366" y="2266370"/>
              <a:ext cx="133956" cy="480260"/>
              <a:chOff x="1083595" y="3302204"/>
              <a:chExt cx="182700" cy="799500"/>
            </a:xfrm>
          </p:grpSpPr>
          <p:sp>
            <p:nvSpPr>
              <p:cNvPr id="3167" name="Google Shape;3167;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2" name="Google Shape;3172;p115"/>
            <p:cNvGrpSpPr/>
            <p:nvPr/>
          </p:nvGrpSpPr>
          <p:grpSpPr>
            <a:xfrm>
              <a:off x="7863154" y="2266370"/>
              <a:ext cx="133956" cy="480260"/>
              <a:chOff x="1083595" y="3302204"/>
              <a:chExt cx="182700" cy="799500"/>
            </a:xfrm>
          </p:grpSpPr>
          <p:sp>
            <p:nvSpPr>
              <p:cNvPr id="3173" name="Google Shape;3173;p115"/>
              <p:cNvSpPr/>
              <p:nvPr/>
            </p:nvSpPr>
            <p:spPr>
              <a:xfrm>
                <a:off x="1100655" y="3336981"/>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5"/>
              <p:cNvSpPr/>
              <p:nvPr/>
            </p:nvSpPr>
            <p:spPr>
              <a:xfrm>
                <a:off x="1100655" y="3528185"/>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5"/>
              <p:cNvSpPr/>
              <p:nvPr/>
            </p:nvSpPr>
            <p:spPr>
              <a:xfrm>
                <a:off x="1100655" y="3719388"/>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5"/>
              <p:cNvSpPr/>
              <p:nvPr/>
            </p:nvSpPr>
            <p:spPr>
              <a:xfrm>
                <a:off x="1100655" y="3910592"/>
                <a:ext cx="148500" cy="150600"/>
              </a:xfrm>
              <a:prstGeom prst="ellipse">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115"/>
            <p:cNvGrpSpPr/>
            <p:nvPr/>
          </p:nvGrpSpPr>
          <p:grpSpPr>
            <a:xfrm>
              <a:off x="6130721" y="2259583"/>
              <a:ext cx="133956" cy="480260"/>
              <a:chOff x="1083595" y="3302204"/>
              <a:chExt cx="182700" cy="799500"/>
            </a:xfrm>
          </p:grpSpPr>
          <p:sp>
            <p:nvSpPr>
              <p:cNvPr id="3179" name="Google Shape;3179;p115"/>
              <p:cNvSpPr/>
              <p:nvPr/>
            </p:nvSpPr>
            <p:spPr>
              <a:xfrm>
                <a:off x="1100655" y="3336981"/>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5"/>
              <p:cNvSpPr/>
              <p:nvPr/>
            </p:nvSpPr>
            <p:spPr>
              <a:xfrm>
                <a:off x="1100655" y="3528185"/>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5"/>
              <p:cNvSpPr/>
              <p:nvPr/>
            </p:nvSpPr>
            <p:spPr>
              <a:xfrm>
                <a:off x="1100655" y="3719388"/>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5"/>
              <p:cNvSpPr/>
              <p:nvPr/>
            </p:nvSpPr>
            <p:spPr>
              <a:xfrm>
                <a:off x="1100655" y="3910592"/>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115"/>
            <p:cNvGrpSpPr/>
            <p:nvPr/>
          </p:nvGrpSpPr>
          <p:grpSpPr>
            <a:xfrm>
              <a:off x="8286733" y="2259583"/>
              <a:ext cx="133956" cy="480260"/>
              <a:chOff x="1083595" y="3302204"/>
              <a:chExt cx="182700" cy="799500"/>
            </a:xfrm>
          </p:grpSpPr>
          <p:sp>
            <p:nvSpPr>
              <p:cNvPr id="3185" name="Google Shape;3185;p115"/>
              <p:cNvSpPr/>
              <p:nvPr/>
            </p:nvSpPr>
            <p:spPr>
              <a:xfrm>
                <a:off x="1100655" y="3336981"/>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5"/>
              <p:cNvSpPr/>
              <p:nvPr/>
            </p:nvSpPr>
            <p:spPr>
              <a:xfrm>
                <a:off x="1100655" y="3528185"/>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5"/>
              <p:cNvSpPr/>
              <p:nvPr/>
            </p:nvSpPr>
            <p:spPr>
              <a:xfrm>
                <a:off x="1100655" y="3719388"/>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5"/>
              <p:cNvSpPr/>
              <p:nvPr/>
            </p:nvSpPr>
            <p:spPr>
              <a:xfrm>
                <a:off x="1100655" y="3910592"/>
                <a:ext cx="148500" cy="150600"/>
              </a:xfrm>
              <a:prstGeom prst="ellipse">
                <a:avLst/>
              </a:pr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0" name="Google Shape;3190;p115"/>
            <p:cNvGrpSpPr/>
            <p:nvPr/>
          </p:nvGrpSpPr>
          <p:grpSpPr>
            <a:xfrm>
              <a:off x="6536928" y="1237190"/>
              <a:ext cx="133956" cy="480260"/>
              <a:chOff x="1083595" y="3302204"/>
              <a:chExt cx="182700" cy="799500"/>
            </a:xfrm>
          </p:grpSpPr>
          <p:sp>
            <p:nvSpPr>
              <p:cNvPr id="3191" name="Google Shape;3191;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115"/>
            <p:cNvGrpSpPr/>
            <p:nvPr/>
          </p:nvGrpSpPr>
          <p:grpSpPr>
            <a:xfrm>
              <a:off x="6982765" y="1237190"/>
              <a:ext cx="133956" cy="480260"/>
              <a:chOff x="1083595" y="3302204"/>
              <a:chExt cx="182700" cy="799500"/>
            </a:xfrm>
          </p:grpSpPr>
          <p:sp>
            <p:nvSpPr>
              <p:cNvPr id="3197" name="Google Shape;3197;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2" name="Google Shape;3202;p115"/>
            <p:cNvGrpSpPr/>
            <p:nvPr/>
          </p:nvGrpSpPr>
          <p:grpSpPr>
            <a:xfrm>
              <a:off x="7428759" y="1237190"/>
              <a:ext cx="133956" cy="480260"/>
              <a:chOff x="1083595" y="3302204"/>
              <a:chExt cx="182700" cy="799500"/>
            </a:xfrm>
          </p:grpSpPr>
          <p:sp>
            <p:nvSpPr>
              <p:cNvPr id="3203" name="Google Shape;3203;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8" name="Google Shape;3208;p115"/>
            <p:cNvGrpSpPr/>
            <p:nvPr/>
          </p:nvGrpSpPr>
          <p:grpSpPr>
            <a:xfrm>
              <a:off x="7874753" y="1237190"/>
              <a:ext cx="133956" cy="480260"/>
              <a:chOff x="1083595" y="3302204"/>
              <a:chExt cx="182700" cy="799500"/>
            </a:xfrm>
          </p:grpSpPr>
          <p:sp>
            <p:nvSpPr>
              <p:cNvPr id="3209" name="Google Shape;3209;p115"/>
              <p:cNvSpPr/>
              <p:nvPr/>
            </p:nvSpPr>
            <p:spPr>
              <a:xfrm>
                <a:off x="1100655" y="3336981"/>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5"/>
              <p:cNvSpPr/>
              <p:nvPr/>
            </p:nvSpPr>
            <p:spPr>
              <a:xfrm>
                <a:off x="1100655" y="3528185"/>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5"/>
              <p:cNvSpPr/>
              <p:nvPr/>
            </p:nvSpPr>
            <p:spPr>
              <a:xfrm>
                <a:off x="1100655" y="3719388"/>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5"/>
              <p:cNvSpPr/>
              <p:nvPr/>
            </p:nvSpPr>
            <p:spPr>
              <a:xfrm>
                <a:off x="1100655" y="3910592"/>
                <a:ext cx="148500" cy="150600"/>
              </a:xfrm>
              <a:prstGeom prst="ellipse">
                <a:avLst/>
              </a:pr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5"/>
              <p:cNvSpPr/>
              <p:nvPr/>
            </p:nvSpPr>
            <p:spPr>
              <a:xfrm>
                <a:off x="1083595" y="3302204"/>
                <a:ext cx="182700" cy="7995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214" name="Google Shape;3214;p115"/>
          <p:cNvPicPr preferRelativeResize="0"/>
          <p:nvPr/>
        </p:nvPicPr>
        <p:blipFill>
          <a:blip r:embed="rId6">
            <a:alphaModFix/>
          </a:blip>
          <a:stretch>
            <a:fillRect/>
          </a:stretch>
        </p:blipFill>
        <p:spPr>
          <a:xfrm>
            <a:off x="6683503" y="3132925"/>
            <a:ext cx="1335772" cy="238775"/>
          </a:xfrm>
          <a:prstGeom prst="rect">
            <a:avLst/>
          </a:prstGeom>
          <a:noFill/>
          <a:ln>
            <a:noFill/>
          </a:ln>
        </p:spPr>
      </p:pic>
      <p:pic>
        <p:nvPicPr>
          <p:cNvPr id="3215" name="Google Shape;3215;p115"/>
          <p:cNvPicPr preferRelativeResize="0"/>
          <p:nvPr/>
        </p:nvPicPr>
        <p:blipFill>
          <a:blip r:embed="rId7">
            <a:alphaModFix/>
          </a:blip>
          <a:stretch>
            <a:fillRect/>
          </a:stretch>
        </p:blipFill>
        <p:spPr>
          <a:xfrm>
            <a:off x="4304338" y="3132925"/>
            <a:ext cx="1735965" cy="238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107"/>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Answer prediction</a:t>
            </a:r>
            <a:endParaRPr dirty="0"/>
          </a:p>
        </p:txBody>
      </p:sp>
      <p:sp>
        <p:nvSpPr>
          <p:cNvPr id="2669" name="Google Shape;2669;p107"/>
          <p:cNvSpPr txBox="1">
            <a:spLocks noGrp="1"/>
          </p:cNvSpPr>
          <p:nvPr>
            <p:ph type="body" idx="4294967295"/>
          </p:nvPr>
        </p:nvSpPr>
        <p:spPr>
          <a:xfrm>
            <a:off x="0" y="1203325"/>
            <a:ext cx="8521700" cy="3167063"/>
          </a:xfrm>
          <a:prstGeom prst="rect">
            <a:avLst/>
          </a:prstGeom>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accent3"/>
              </a:buClr>
              <a:buSzPts val="1600"/>
              <a:buFont typeface="Proxima Nova"/>
              <a:buChar char="●"/>
            </a:pPr>
            <a:r>
              <a:rPr lang="en-GB" sz="1600" dirty="0"/>
              <a:t>Usually linear projection</a:t>
            </a:r>
          </a:p>
          <a:p>
            <a:pPr marL="457200" marR="0" lvl="0" indent="-330200" algn="l" rtl="0">
              <a:lnSpc>
                <a:spcPct val="115000"/>
              </a:lnSpc>
              <a:spcBef>
                <a:spcPts val="0"/>
              </a:spcBef>
              <a:spcAft>
                <a:spcPts val="0"/>
              </a:spcAft>
              <a:buClr>
                <a:schemeClr val="accent3"/>
              </a:buClr>
              <a:buSzPts val="1600"/>
              <a:buFont typeface="Proxima Nova"/>
              <a:buChar char="●"/>
            </a:pPr>
            <a:endParaRPr sz="1600" dirty="0"/>
          </a:p>
          <a:p>
            <a:pPr marL="457200" marR="0" lvl="0" indent="-330200" algn="l" rtl="0">
              <a:lnSpc>
                <a:spcPct val="115000"/>
              </a:lnSpc>
              <a:spcBef>
                <a:spcPts val="0"/>
              </a:spcBef>
              <a:spcAft>
                <a:spcPts val="0"/>
              </a:spcAft>
              <a:buClr>
                <a:schemeClr val="accent3"/>
              </a:buClr>
              <a:buSzPts val="1600"/>
              <a:buFont typeface="Proxima Nova"/>
              <a:buChar char="●"/>
            </a:pPr>
            <a:r>
              <a:rPr lang="en-GB" sz="1600" b="1" dirty="0"/>
              <a:t>Probability distribution over different answer options</a:t>
            </a:r>
            <a:endParaRPr sz="1600" b="1" dirty="0"/>
          </a:p>
          <a:p>
            <a:pPr lvl="1" indent="-330200">
              <a:spcBef>
                <a:spcPts val="0"/>
              </a:spcBef>
              <a:buSzPts val="1600"/>
            </a:pPr>
            <a:r>
              <a:rPr lang="en-GB" sz="1600" dirty="0"/>
              <a:t>Multiple choices: candidates</a:t>
            </a:r>
          </a:p>
          <a:p>
            <a:pPr marL="914400" marR="0" lvl="1" indent="-330200" algn="l" rtl="0">
              <a:lnSpc>
                <a:spcPct val="115000"/>
              </a:lnSpc>
              <a:spcBef>
                <a:spcPts val="0"/>
              </a:spcBef>
              <a:spcAft>
                <a:spcPts val="0"/>
              </a:spcAft>
              <a:buSzPts val="1600"/>
              <a:buChar char="○"/>
            </a:pPr>
            <a:r>
              <a:rPr lang="en-GB" sz="1600" dirty="0"/>
              <a:t>Spans in text -- distribution over positions for beginning and end (as in </a:t>
            </a:r>
            <a:r>
              <a:rPr lang="en-GB" sz="1600" dirty="0" err="1"/>
              <a:t>SQuAD</a:t>
            </a:r>
            <a:r>
              <a:rPr lang="en-GB" sz="1600" dirty="0"/>
              <a:t>)</a:t>
            </a:r>
          </a:p>
          <a:p>
            <a:pPr marL="914400" marR="0" lvl="1" indent="-330200" algn="l" rtl="0">
              <a:lnSpc>
                <a:spcPct val="115000"/>
              </a:lnSpc>
              <a:spcBef>
                <a:spcPts val="0"/>
              </a:spcBef>
              <a:spcAft>
                <a:spcPts val="0"/>
              </a:spcAft>
              <a:buSzPts val="1600"/>
              <a:buChar char="○"/>
            </a:pPr>
            <a:r>
              <a:rPr lang="en-GB" sz="1600" dirty="0"/>
              <a:t>Answer generation</a:t>
            </a:r>
            <a:endParaRPr sz="1600" dirty="0"/>
          </a:p>
          <a:p>
            <a:pPr marL="457200" marR="0" lvl="0" indent="-330200" algn="l" rtl="0">
              <a:lnSpc>
                <a:spcPct val="115000"/>
              </a:lnSpc>
              <a:spcBef>
                <a:spcPts val="0"/>
              </a:spcBef>
              <a:spcAft>
                <a:spcPts val="0"/>
              </a:spcAft>
              <a:buClr>
                <a:schemeClr val="accent3"/>
              </a:buClr>
              <a:buSzPts val="1600"/>
              <a:buFont typeface="Proxima Nova"/>
              <a:buChar char="●"/>
            </a:pPr>
            <a:endParaRPr lang="en-GB" sz="1600" b="1" dirty="0"/>
          </a:p>
          <a:p>
            <a:pPr marL="457200" marR="0" lvl="0" indent="-330200" algn="l" rtl="0">
              <a:lnSpc>
                <a:spcPct val="115000"/>
              </a:lnSpc>
              <a:spcBef>
                <a:spcPts val="0"/>
              </a:spcBef>
              <a:spcAft>
                <a:spcPts val="0"/>
              </a:spcAft>
              <a:buClr>
                <a:schemeClr val="accent3"/>
              </a:buClr>
              <a:buSzPts val="1600"/>
              <a:buFont typeface="Proxima Nova"/>
              <a:buChar char="●"/>
            </a:pPr>
            <a:r>
              <a:rPr lang="en-GB" sz="1600" b="1" dirty="0"/>
              <a:t>Training:</a:t>
            </a:r>
            <a:r>
              <a:rPr lang="en-GB" sz="1600" dirty="0"/>
              <a:t> </a:t>
            </a:r>
          </a:p>
          <a:p>
            <a:pPr lvl="1" indent="-330200">
              <a:spcBef>
                <a:spcPts val="0"/>
              </a:spcBef>
              <a:buSzPts val="1600"/>
              <a:buFont typeface="Proxima Nova"/>
              <a:buChar char="●"/>
            </a:pPr>
            <a:r>
              <a:rPr lang="en-GB" sz="1600" dirty="0"/>
              <a:t>Cross-entropy loss</a:t>
            </a:r>
          </a:p>
          <a:p>
            <a:pPr lvl="1" indent="-330200">
              <a:spcBef>
                <a:spcPts val="0"/>
              </a:spcBef>
              <a:buSzPts val="1600"/>
              <a:buFont typeface="Proxima Nova"/>
              <a:buChar char="●"/>
            </a:pPr>
            <a:r>
              <a:rPr lang="en-GB" sz="1600" dirty="0"/>
              <a:t>Ranking loss</a:t>
            </a:r>
            <a:endParaRPr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107"/>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SQUAD training: limitations</a:t>
            </a:r>
            <a:endParaRPr dirty="0"/>
          </a:p>
        </p:txBody>
      </p:sp>
      <p:sp>
        <p:nvSpPr>
          <p:cNvPr id="2669" name="Google Shape;2669;p107"/>
          <p:cNvSpPr txBox="1">
            <a:spLocks noGrp="1"/>
          </p:cNvSpPr>
          <p:nvPr>
            <p:ph type="body" idx="4294967295"/>
          </p:nvPr>
        </p:nvSpPr>
        <p:spPr>
          <a:xfrm>
            <a:off x="0" y="1203325"/>
            <a:ext cx="4453467" cy="3167063"/>
          </a:xfrm>
          <a:prstGeom prst="rect">
            <a:avLst/>
          </a:prstGeom>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accent3"/>
              </a:buClr>
              <a:buSzPts val="1600"/>
              <a:buFont typeface="Proxima Nova"/>
              <a:buChar char="●"/>
            </a:pPr>
            <a:r>
              <a:rPr lang="en-US" sz="1600" dirty="0"/>
              <a:t>Models are brittle</a:t>
            </a:r>
            <a:br>
              <a:rPr lang="en-US" sz="1600" dirty="0"/>
            </a:br>
            <a:endParaRPr lang="en-US" sz="1600" dirty="0"/>
          </a:p>
          <a:p>
            <a:pPr marL="457200" marR="0" lvl="0" indent="-330200" algn="l" rtl="0">
              <a:lnSpc>
                <a:spcPct val="115000"/>
              </a:lnSpc>
              <a:spcBef>
                <a:spcPts val="0"/>
              </a:spcBef>
              <a:spcAft>
                <a:spcPts val="0"/>
              </a:spcAft>
              <a:buClr>
                <a:schemeClr val="accent3"/>
              </a:buClr>
              <a:buSzPts val="1600"/>
              <a:buFont typeface="Proxima Nova"/>
              <a:buChar char="●"/>
            </a:pPr>
            <a:r>
              <a:rPr lang="en-US" sz="1600" dirty="0"/>
              <a:t>Very easy to come up with adversarial example</a:t>
            </a:r>
            <a:endParaRPr sz="1600" dirty="0"/>
          </a:p>
        </p:txBody>
      </p:sp>
      <p:pic>
        <p:nvPicPr>
          <p:cNvPr id="3" name="Picture 2">
            <a:extLst>
              <a:ext uri="{FF2B5EF4-FFF2-40B4-BE49-F238E27FC236}">
                <a16:creationId xmlns:a16="http://schemas.microsoft.com/office/drawing/2014/main" id="{EDE120BA-809F-E648-9B51-8E7D71ED91DC}"/>
              </a:ext>
            </a:extLst>
          </p:cNvPr>
          <p:cNvPicPr>
            <a:picLocks noChangeAspect="1"/>
          </p:cNvPicPr>
          <p:nvPr/>
        </p:nvPicPr>
        <p:blipFill>
          <a:blip r:embed="rId3"/>
          <a:stretch>
            <a:fillRect/>
          </a:stretch>
        </p:blipFill>
        <p:spPr>
          <a:xfrm>
            <a:off x="4303973" y="915988"/>
            <a:ext cx="4840027" cy="3454400"/>
          </a:xfrm>
          <a:prstGeom prst="rect">
            <a:avLst/>
          </a:prstGeom>
        </p:spPr>
      </p:pic>
      <p:sp>
        <p:nvSpPr>
          <p:cNvPr id="4" name="Rectangle 3">
            <a:extLst>
              <a:ext uri="{FF2B5EF4-FFF2-40B4-BE49-F238E27FC236}">
                <a16:creationId xmlns:a16="http://schemas.microsoft.com/office/drawing/2014/main" id="{41E2C94C-944A-5447-ACE2-36FAA91915FD}"/>
              </a:ext>
            </a:extLst>
          </p:cNvPr>
          <p:cNvSpPr/>
          <p:nvPr/>
        </p:nvSpPr>
        <p:spPr>
          <a:xfrm>
            <a:off x="4522753" y="3938853"/>
            <a:ext cx="3426883" cy="269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DC323A8-C74D-B949-A6C1-8B73D720C83A}"/>
              </a:ext>
            </a:extLst>
          </p:cNvPr>
          <p:cNvGrpSpPr/>
          <p:nvPr/>
        </p:nvGrpSpPr>
        <p:grpSpPr>
          <a:xfrm>
            <a:off x="4522753" y="2846654"/>
            <a:ext cx="4383617" cy="442911"/>
            <a:chOff x="4260850" y="3252788"/>
            <a:chExt cx="4383617" cy="442911"/>
          </a:xfrm>
        </p:grpSpPr>
        <p:sp>
          <p:nvSpPr>
            <p:cNvPr id="7" name="Rectangle 6">
              <a:extLst>
                <a:ext uri="{FF2B5EF4-FFF2-40B4-BE49-F238E27FC236}">
                  <a16:creationId xmlns:a16="http://schemas.microsoft.com/office/drawing/2014/main" id="{1257BC41-995B-B544-8C20-0223BBA1E0D3}"/>
                </a:ext>
              </a:extLst>
            </p:cNvPr>
            <p:cNvSpPr/>
            <p:nvPr/>
          </p:nvSpPr>
          <p:spPr>
            <a:xfrm>
              <a:off x="5094817" y="3252788"/>
              <a:ext cx="3549650" cy="44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F7A998-5577-FE4B-AB6C-740A6346C3F4}"/>
                </a:ext>
              </a:extLst>
            </p:cNvPr>
            <p:cNvSpPr/>
            <p:nvPr/>
          </p:nvSpPr>
          <p:spPr>
            <a:xfrm>
              <a:off x="4260850" y="3474243"/>
              <a:ext cx="1081616" cy="22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2C077DC-186D-B641-BBCB-407568844D87}"/>
              </a:ext>
            </a:extLst>
          </p:cNvPr>
          <p:cNvSpPr txBox="1"/>
          <p:nvPr/>
        </p:nvSpPr>
        <p:spPr>
          <a:xfrm>
            <a:off x="5878478" y="4753175"/>
            <a:ext cx="2506133" cy="307777"/>
          </a:xfrm>
          <a:prstGeom prst="rect">
            <a:avLst/>
          </a:prstGeom>
          <a:noFill/>
        </p:spPr>
        <p:txBody>
          <a:bodyPr wrap="square" rtlCol="0">
            <a:spAutoFit/>
          </a:bodyPr>
          <a:lstStyle/>
          <a:p>
            <a:r>
              <a:rPr lang="en-US" i="1" dirty="0"/>
              <a:t>[Jia &amp; Liang, 2017]</a:t>
            </a:r>
          </a:p>
        </p:txBody>
      </p:sp>
    </p:spTree>
    <p:extLst>
      <p:ext uri="{BB962C8B-B14F-4D97-AF65-F5344CB8AC3E}">
        <p14:creationId xmlns:p14="http://schemas.microsoft.com/office/powerpoint/2010/main" val="25028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9D79-D32D-9F4B-A3C5-4B409FCE977F}"/>
              </a:ext>
            </a:extLst>
          </p:cNvPr>
          <p:cNvSpPr>
            <a:spLocks noGrp="1"/>
          </p:cNvSpPr>
          <p:nvPr>
            <p:ph type="title"/>
          </p:nvPr>
        </p:nvSpPr>
        <p:spPr/>
        <p:txBody>
          <a:bodyPr/>
          <a:lstStyle/>
          <a:p>
            <a:r>
              <a:rPr lang="en-US" dirty="0"/>
              <a:t>Machine Reading / Current Trend</a:t>
            </a:r>
          </a:p>
        </p:txBody>
      </p:sp>
      <p:sp>
        <p:nvSpPr>
          <p:cNvPr id="3" name="Slide Number Placeholder 2">
            <a:extLst>
              <a:ext uri="{FF2B5EF4-FFF2-40B4-BE49-F238E27FC236}">
                <a16:creationId xmlns:a16="http://schemas.microsoft.com/office/drawing/2014/main" id="{B9642004-3F2D-7E4E-AB59-71288EB7B4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spTree>
    <p:extLst>
      <p:ext uri="{BB962C8B-B14F-4D97-AF65-F5344CB8AC3E}">
        <p14:creationId xmlns:p14="http://schemas.microsoft.com/office/powerpoint/2010/main" val="397888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1"/>
        <p:cNvGrpSpPr/>
        <p:nvPr/>
      </p:nvGrpSpPr>
      <p:grpSpPr>
        <a:xfrm>
          <a:off x="0" y="0"/>
          <a:ext cx="0" cy="0"/>
          <a:chOff x="0" y="0"/>
          <a:chExt cx="0" cy="0"/>
        </a:xfrm>
      </p:grpSpPr>
      <p:sp>
        <p:nvSpPr>
          <p:cNvPr id="3565" name="Google Shape;3565;p13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27</a:t>
            </a:fld>
            <a:endParaRPr/>
          </a:p>
        </p:txBody>
      </p:sp>
      <p:sp>
        <p:nvSpPr>
          <p:cNvPr id="3482" name="Google Shape;3482;p139"/>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Supervised training</a:t>
            </a:r>
            <a:endParaRPr dirty="0"/>
          </a:p>
        </p:txBody>
      </p:sp>
      <p:sp>
        <p:nvSpPr>
          <p:cNvPr id="3483" name="Google Shape;3483;p139"/>
          <p:cNvSpPr/>
          <p:nvPr/>
        </p:nvSpPr>
        <p:spPr>
          <a:xfrm>
            <a:off x="3506950"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a:t>
            </a:r>
            <a:endParaRPr sz="1200">
              <a:solidFill>
                <a:srgbClr val="FFFFFF"/>
              </a:solidFill>
            </a:endParaRPr>
          </a:p>
        </p:txBody>
      </p:sp>
      <p:grpSp>
        <p:nvGrpSpPr>
          <p:cNvPr id="3484" name="Google Shape;3484;p139"/>
          <p:cNvGrpSpPr/>
          <p:nvPr/>
        </p:nvGrpSpPr>
        <p:grpSpPr>
          <a:xfrm>
            <a:off x="3686319" y="2873593"/>
            <a:ext cx="183672" cy="791997"/>
            <a:chOff x="4677700" y="2150091"/>
            <a:chExt cx="304800" cy="1314300"/>
          </a:xfrm>
        </p:grpSpPr>
        <p:sp>
          <p:nvSpPr>
            <p:cNvPr id="3485" name="Google Shape;3485;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490" name="Google Shape;3490;p139"/>
          <p:cNvCxnSpPr>
            <a:stCxn id="3491" idx="3"/>
            <a:endCxn id="3483" idx="1"/>
          </p:cNvCxnSpPr>
          <p:nvPr/>
        </p:nvCxnSpPr>
        <p:spPr>
          <a:xfrm>
            <a:off x="3067150" y="2807400"/>
            <a:ext cx="439800" cy="0"/>
          </a:xfrm>
          <a:prstGeom prst="straightConnector1">
            <a:avLst/>
          </a:prstGeom>
          <a:noFill/>
          <a:ln w="9525" cap="flat" cmpd="sng">
            <a:solidFill>
              <a:srgbClr val="000000"/>
            </a:solidFill>
            <a:prstDash val="solid"/>
            <a:round/>
            <a:headEnd type="none" w="med" len="med"/>
            <a:tailEnd type="triangle" w="med" len="med"/>
          </a:ln>
        </p:spPr>
      </p:cxnSp>
      <p:sp>
        <p:nvSpPr>
          <p:cNvPr id="3493" name="Google Shape;3493;p139"/>
          <p:cNvSpPr txBox="1"/>
          <p:nvPr/>
        </p:nvSpPr>
        <p:spPr>
          <a:xfrm>
            <a:off x="61905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[Information Need]</a:t>
            </a:r>
            <a:endParaRPr sz="1000"/>
          </a:p>
        </p:txBody>
      </p:sp>
      <p:sp>
        <p:nvSpPr>
          <p:cNvPr id="3494" name="Google Shape;3494;p139"/>
          <p:cNvSpPr txBox="1"/>
          <p:nvPr/>
        </p:nvSpPr>
        <p:spPr>
          <a:xfrm>
            <a:off x="3966463"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[Meaning]</a:t>
            </a:r>
            <a:endParaRPr sz="1000"/>
          </a:p>
        </p:txBody>
      </p:sp>
      <p:grpSp>
        <p:nvGrpSpPr>
          <p:cNvPr id="3495" name="Google Shape;3495;p139"/>
          <p:cNvGrpSpPr/>
          <p:nvPr/>
        </p:nvGrpSpPr>
        <p:grpSpPr>
          <a:xfrm>
            <a:off x="3972919" y="2873593"/>
            <a:ext cx="183672" cy="791997"/>
            <a:chOff x="4677700" y="2150091"/>
            <a:chExt cx="304800" cy="1314300"/>
          </a:xfrm>
        </p:grpSpPr>
        <p:sp>
          <p:nvSpPr>
            <p:cNvPr id="3496" name="Google Shape;3496;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1" name="Google Shape;3501;p139"/>
          <p:cNvGrpSpPr/>
          <p:nvPr/>
        </p:nvGrpSpPr>
        <p:grpSpPr>
          <a:xfrm>
            <a:off x="4259519" y="2873593"/>
            <a:ext cx="183672" cy="791997"/>
            <a:chOff x="4677700" y="2150091"/>
            <a:chExt cx="304800" cy="1314300"/>
          </a:xfrm>
        </p:grpSpPr>
        <p:sp>
          <p:nvSpPr>
            <p:cNvPr id="3502" name="Google Shape;3502;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7" name="Google Shape;3507;p139"/>
          <p:cNvGrpSpPr/>
          <p:nvPr/>
        </p:nvGrpSpPr>
        <p:grpSpPr>
          <a:xfrm>
            <a:off x="4546119" y="2873593"/>
            <a:ext cx="183672" cy="791997"/>
            <a:chOff x="4677700" y="2150091"/>
            <a:chExt cx="304800" cy="1314300"/>
          </a:xfrm>
        </p:grpSpPr>
        <p:sp>
          <p:nvSpPr>
            <p:cNvPr id="3508" name="Google Shape;3508;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3" name="Google Shape;3513;p139"/>
          <p:cNvGrpSpPr/>
          <p:nvPr/>
        </p:nvGrpSpPr>
        <p:grpSpPr>
          <a:xfrm>
            <a:off x="4832719" y="2873593"/>
            <a:ext cx="183672" cy="791997"/>
            <a:chOff x="4677700" y="2150091"/>
            <a:chExt cx="304800" cy="1314300"/>
          </a:xfrm>
        </p:grpSpPr>
        <p:sp>
          <p:nvSpPr>
            <p:cNvPr id="3514" name="Google Shape;3514;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9" name="Google Shape;3519;p139"/>
          <p:cNvGrpSpPr/>
          <p:nvPr/>
        </p:nvGrpSpPr>
        <p:grpSpPr>
          <a:xfrm>
            <a:off x="5119319" y="2873593"/>
            <a:ext cx="183672" cy="791997"/>
            <a:chOff x="4677700" y="2150091"/>
            <a:chExt cx="304800" cy="1314300"/>
          </a:xfrm>
        </p:grpSpPr>
        <p:sp>
          <p:nvSpPr>
            <p:cNvPr id="3520" name="Google Shape;3520;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5" name="Google Shape;3525;p139"/>
          <p:cNvGrpSpPr/>
          <p:nvPr/>
        </p:nvGrpSpPr>
        <p:grpSpPr>
          <a:xfrm>
            <a:off x="3687106" y="1930218"/>
            <a:ext cx="183672" cy="791997"/>
            <a:chOff x="4677700" y="2150091"/>
            <a:chExt cx="304800" cy="1314300"/>
          </a:xfrm>
        </p:grpSpPr>
        <p:sp>
          <p:nvSpPr>
            <p:cNvPr id="3526" name="Google Shape;3526;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1" name="Google Shape;3531;p139"/>
          <p:cNvGrpSpPr/>
          <p:nvPr/>
        </p:nvGrpSpPr>
        <p:grpSpPr>
          <a:xfrm>
            <a:off x="3973706" y="1930218"/>
            <a:ext cx="183672" cy="791997"/>
            <a:chOff x="4677700" y="2150091"/>
            <a:chExt cx="304800" cy="1314300"/>
          </a:xfrm>
        </p:grpSpPr>
        <p:sp>
          <p:nvSpPr>
            <p:cNvPr id="3532" name="Google Shape;3532;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7" name="Google Shape;3537;p139"/>
          <p:cNvGrpSpPr/>
          <p:nvPr/>
        </p:nvGrpSpPr>
        <p:grpSpPr>
          <a:xfrm>
            <a:off x="4260306" y="1930218"/>
            <a:ext cx="183672" cy="791997"/>
            <a:chOff x="4677700" y="2150091"/>
            <a:chExt cx="304800" cy="1314300"/>
          </a:xfrm>
        </p:grpSpPr>
        <p:sp>
          <p:nvSpPr>
            <p:cNvPr id="3538" name="Google Shape;3538;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3" name="Google Shape;3543;p139"/>
          <p:cNvGrpSpPr/>
          <p:nvPr/>
        </p:nvGrpSpPr>
        <p:grpSpPr>
          <a:xfrm>
            <a:off x="4546906" y="1930218"/>
            <a:ext cx="183672" cy="791997"/>
            <a:chOff x="4677700" y="2150091"/>
            <a:chExt cx="304800" cy="1314300"/>
          </a:xfrm>
        </p:grpSpPr>
        <p:sp>
          <p:nvSpPr>
            <p:cNvPr id="3544" name="Google Shape;3544;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9" name="Google Shape;3549;p139"/>
          <p:cNvGrpSpPr/>
          <p:nvPr/>
        </p:nvGrpSpPr>
        <p:grpSpPr>
          <a:xfrm>
            <a:off x="4833506" y="1930218"/>
            <a:ext cx="183672" cy="791997"/>
            <a:chOff x="4677700" y="2150091"/>
            <a:chExt cx="304800" cy="1314300"/>
          </a:xfrm>
        </p:grpSpPr>
        <p:sp>
          <p:nvSpPr>
            <p:cNvPr id="3550" name="Google Shape;3550;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5" name="Google Shape;3555;p139"/>
          <p:cNvGrpSpPr/>
          <p:nvPr/>
        </p:nvGrpSpPr>
        <p:grpSpPr>
          <a:xfrm>
            <a:off x="5120106" y="1930218"/>
            <a:ext cx="183672" cy="791997"/>
            <a:chOff x="4677700" y="2150091"/>
            <a:chExt cx="304800" cy="1314300"/>
          </a:xfrm>
        </p:grpSpPr>
        <p:sp>
          <p:nvSpPr>
            <p:cNvPr id="3556" name="Google Shape;3556;p139"/>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39"/>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39"/>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39"/>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39"/>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61" name="Google Shape;3561;p139"/>
          <p:cNvCxnSpPr/>
          <p:nvPr/>
        </p:nvCxnSpPr>
        <p:spPr>
          <a:xfrm>
            <a:off x="5483925" y="2143500"/>
            <a:ext cx="439800" cy="600"/>
          </a:xfrm>
          <a:prstGeom prst="bentConnector3">
            <a:avLst>
              <a:gd name="adj1" fmla="val 50000"/>
            </a:avLst>
          </a:prstGeom>
          <a:noFill/>
          <a:ln w="9525" cap="flat" cmpd="sng">
            <a:solidFill>
              <a:srgbClr val="000000"/>
            </a:solidFill>
            <a:prstDash val="solid"/>
            <a:round/>
            <a:headEnd type="triangle" w="med" len="med"/>
            <a:tailEnd type="none" w="med" len="med"/>
          </a:ln>
        </p:spPr>
      </p:cxnSp>
      <p:cxnSp>
        <p:nvCxnSpPr>
          <p:cNvPr id="3562" name="Google Shape;3562;p139"/>
          <p:cNvCxnSpPr/>
          <p:nvPr/>
        </p:nvCxnSpPr>
        <p:spPr>
          <a:xfrm>
            <a:off x="5483925" y="3471300"/>
            <a:ext cx="439800" cy="600"/>
          </a:xfrm>
          <a:prstGeom prst="bentConnector3">
            <a:avLst>
              <a:gd name="adj1" fmla="val 50000"/>
            </a:avLst>
          </a:prstGeom>
          <a:noFill/>
          <a:ln w="9525" cap="flat" cmpd="sng">
            <a:solidFill>
              <a:srgbClr val="000000"/>
            </a:solidFill>
            <a:prstDash val="solid"/>
            <a:round/>
            <a:headEnd type="none" w="med" len="med"/>
            <a:tailEnd type="stealth" w="med" len="med"/>
          </a:ln>
        </p:spPr>
      </p:cxnSp>
      <p:cxnSp>
        <p:nvCxnSpPr>
          <p:cNvPr id="3563" name="Google Shape;3563;p139"/>
          <p:cNvCxnSpPr/>
          <p:nvPr/>
        </p:nvCxnSpPr>
        <p:spPr>
          <a:xfrm>
            <a:off x="3485100" y="1424900"/>
            <a:ext cx="2042100" cy="0"/>
          </a:xfrm>
          <a:prstGeom prst="straightConnector1">
            <a:avLst/>
          </a:prstGeom>
          <a:noFill/>
          <a:ln w="9525" cap="flat" cmpd="sng">
            <a:solidFill>
              <a:srgbClr val="000000"/>
            </a:solidFill>
            <a:prstDash val="solid"/>
            <a:round/>
            <a:headEnd type="none" w="med" len="med"/>
            <a:tailEnd type="none" w="med" len="med"/>
          </a:ln>
        </p:spPr>
      </p:cxnSp>
      <p:sp>
        <p:nvSpPr>
          <p:cNvPr id="3564" name="Google Shape;3564;p139"/>
          <p:cNvSpPr txBox="1"/>
          <p:nvPr/>
        </p:nvSpPr>
        <p:spPr>
          <a:xfrm>
            <a:off x="3413500" y="1124600"/>
            <a:ext cx="21639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t>Neural net encoder for MR</a:t>
            </a:r>
            <a:endParaRPr sz="1000" b="1" dirty="0"/>
          </a:p>
        </p:txBody>
      </p:sp>
      <p:sp>
        <p:nvSpPr>
          <p:cNvPr id="3566" name="Google Shape;3566;p139"/>
          <p:cNvSpPr/>
          <p:nvPr/>
        </p:nvSpPr>
        <p:spPr>
          <a:xfrm>
            <a:off x="5923725" y="1772850"/>
            <a:ext cx="1977000" cy="7425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lt1"/>
                </a:solidFill>
              </a:rPr>
              <a:t>Where do water droplets collide with ice crystals to form precipitation?</a:t>
            </a:r>
            <a:endParaRPr sz="1200">
              <a:solidFill>
                <a:srgbClr val="FFFFFF"/>
              </a:solidFill>
            </a:endParaRPr>
          </a:p>
        </p:txBody>
      </p:sp>
      <p:sp>
        <p:nvSpPr>
          <p:cNvPr id="3567" name="Google Shape;3567;p139"/>
          <p:cNvSpPr/>
          <p:nvPr/>
        </p:nvSpPr>
        <p:spPr>
          <a:xfrm>
            <a:off x="5923725" y="3099725"/>
            <a:ext cx="1977000" cy="742500"/>
          </a:xfrm>
          <a:prstGeom prst="roundRect">
            <a:avLst>
              <a:gd name="adj" fmla="val 16667"/>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lt1"/>
                </a:solidFill>
              </a:rPr>
              <a:t>within a cloud</a:t>
            </a:r>
            <a:endParaRPr>
              <a:solidFill>
                <a:srgbClr val="FFFFFF"/>
              </a:solidFill>
            </a:endParaRPr>
          </a:p>
        </p:txBody>
      </p:sp>
      <p:sp>
        <p:nvSpPr>
          <p:cNvPr id="3568" name="Google Shape;3568;p139"/>
          <p:cNvSpPr/>
          <p:nvPr/>
        </p:nvSpPr>
        <p:spPr>
          <a:xfrm>
            <a:off x="1090175"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t>[...] Precipitation forms as smaller droplets coalesce via collision with other rain drops or ice crystals </a:t>
            </a:r>
            <a:r>
              <a:rPr lang="en-GB" sz="1200" b="1">
                <a:solidFill>
                  <a:schemeClr val="dk2"/>
                </a:solidFill>
              </a:rPr>
              <a:t>within a cloud</a:t>
            </a:r>
            <a:r>
              <a:rPr lang="en-GB" sz="1200"/>
              <a:t>. Short, intense periods of rain in scattered locations are called “showers”.</a:t>
            </a:r>
            <a:endParaRPr sz="800"/>
          </a:p>
        </p:txBody>
      </p:sp>
      <p:sp>
        <p:nvSpPr>
          <p:cNvPr id="88" name="Google Shape;186;p22">
            <a:extLst>
              <a:ext uri="{FF2B5EF4-FFF2-40B4-BE49-F238E27FC236}">
                <a16:creationId xmlns:a16="http://schemas.microsoft.com/office/drawing/2014/main" id="{66A956C4-B50F-EE4F-8E33-636E57962A7A}"/>
              </a:ext>
            </a:extLst>
          </p:cNvPr>
          <p:cNvSpPr txBox="1"/>
          <p:nvPr/>
        </p:nvSpPr>
        <p:spPr>
          <a:xfrm>
            <a:off x="1351992" y="4048700"/>
            <a:ext cx="1266233"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[Passage of Text]</a:t>
            </a:r>
            <a:endParaRPr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2"/>
        <p:cNvGrpSpPr/>
        <p:nvPr/>
      </p:nvGrpSpPr>
      <p:grpSpPr>
        <a:xfrm>
          <a:off x="0" y="0"/>
          <a:ext cx="0" cy="0"/>
          <a:chOff x="0" y="0"/>
          <a:chExt cx="0" cy="0"/>
        </a:xfrm>
      </p:grpSpPr>
      <p:sp>
        <p:nvSpPr>
          <p:cNvPr id="3573" name="Google Shape;3573;p140"/>
          <p:cNvSpPr/>
          <p:nvPr/>
        </p:nvSpPr>
        <p:spPr>
          <a:xfrm>
            <a:off x="3506950"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a:t>
            </a:r>
            <a:endParaRPr sz="1200">
              <a:solidFill>
                <a:srgbClr val="FFFFFF"/>
              </a:solidFill>
            </a:endParaRPr>
          </a:p>
        </p:txBody>
      </p:sp>
      <p:grpSp>
        <p:nvGrpSpPr>
          <p:cNvPr id="3574" name="Google Shape;3574;p140"/>
          <p:cNvGrpSpPr/>
          <p:nvPr/>
        </p:nvGrpSpPr>
        <p:grpSpPr>
          <a:xfrm>
            <a:off x="3686319" y="2873593"/>
            <a:ext cx="183672" cy="791997"/>
            <a:chOff x="4677700" y="2150091"/>
            <a:chExt cx="304800" cy="1314300"/>
          </a:xfrm>
        </p:grpSpPr>
        <p:sp>
          <p:nvSpPr>
            <p:cNvPr id="3575" name="Google Shape;3575;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0" name="Google Shape;3580;p140"/>
          <p:cNvSpPr txBox="1"/>
          <p:nvPr/>
        </p:nvSpPr>
        <p:spPr>
          <a:xfrm>
            <a:off x="1539125"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[A lot of text]</a:t>
            </a:r>
            <a:endParaRPr sz="1000" dirty="0"/>
          </a:p>
        </p:txBody>
      </p:sp>
      <p:sp>
        <p:nvSpPr>
          <p:cNvPr id="3581" name="Google Shape;3581;p140"/>
          <p:cNvSpPr txBox="1"/>
          <p:nvPr/>
        </p:nvSpPr>
        <p:spPr>
          <a:xfrm>
            <a:off x="61905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[A lot of text]</a:t>
            </a:r>
            <a:endParaRPr sz="1000" dirty="0"/>
          </a:p>
        </p:txBody>
      </p:sp>
      <p:sp>
        <p:nvSpPr>
          <p:cNvPr id="3582" name="Google Shape;3582;p140"/>
          <p:cNvSpPr txBox="1"/>
          <p:nvPr/>
        </p:nvSpPr>
        <p:spPr>
          <a:xfrm>
            <a:off x="3966463"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[Meaning]</a:t>
            </a:r>
            <a:endParaRPr sz="1000"/>
          </a:p>
        </p:txBody>
      </p:sp>
      <p:grpSp>
        <p:nvGrpSpPr>
          <p:cNvPr id="3583" name="Google Shape;3583;p140"/>
          <p:cNvGrpSpPr/>
          <p:nvPr/>
        </p:nvGrpSpPr>
        <p:grpSpPr>
          <a:xfrm>
            <a:off x="3972919" y="2873593"/>
            <a:ext cx="183672" cy="791997"/>
            <a:chOff x="4677700" y="2150091"/>
            <a:chExt cx="304800" cy="1314300"/>
          </a:xfrm>
        </p:grpSpPr>
        <p:sp>
          <p:nvSpPr>
            <p:cNvPr id="3584" name="Google Shape;3584;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9" name="Google Shape;3589;p140"/>
          <p:cNvGrpSpPr/>
          <p:nvPr/>
        </p:nvGrpSpPr>
        <p:grpSpPr>
          <a:xfrm>
            <a:off x="4259519" y="2873593"/>
            <a:ext cx="183672" cy="791997"/>
            <a:chOff x="4677700" y="2150091"/>
            <a:chExt cx="304800" cy="1314300"/>
          </a:xfrm>
        </p:grpSpPr>
        <p:sp>
          <p:nvSpPr>
            <p:cNvPr id="3590" name="Google Shape;3590;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5" name="Google Shape;3595;p140"/>
          <p:cNvGrpSpPr/>
          <p:nvPr/>
        </p:nvGrpSpPr>
        <p:grpSpPr>
          <a:xfrm>
            <a:off x="4546119" y="2873593"/>
            <a:ext cx="183672" cy="791997"/>
            <a:chOff x="4677700" y="2150091"/>
            <a:chExt cx="304800" cy="1314300"/>
          </a:xfrm>
        </p:grpSpPr>
        <p:sp>
          <p:nvSpPr>
            <p:cNvPr id="3596" name="Google Shape;3596;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140"/>
          <p:cNvGrpSpPr/>
          <p:nvPr/>
        </p:nvGrpSpPr>
        <p:grpSpPr>
          <a:xfrm>
            <a:off x="4832719" y="2873593"/>
            <a:ext cx="183672" cy="791997"/>
            <a:chOff x="4677700" y="2150091"/>
            <a:chExt cx="304800" cy="1314300"/>
          </a:xfrm>
        </p:grpSpPr>
        <p:sp>
          <p:nvSpPr>
            <p:cNvPr id="3602" name="Google Shape;3602;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7" name="Google Shape;3607;p140"/>
          <p:cNvGrpSpPr/>
          <p:nvPr/>
        </p:nvGrpSpPr>
        <p:grpSpPr>
          <a:xfrm>
            <a:off x="5119319" y="2873593"/>
            <a:ext cx="183672" cy="791997"/>
            <a:chOff x="4677700" y="2150091"/>
            <a:chExt cx="304800" cy="1314300"/>
          </a:xfrm>
        </p:grpSpPr>
        <p:sp>
          <p:nvSpPr>
            <p:cNvPr id="3608" name="Google Shape;3608;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3" name="Google Shape;3613;p140"/>
          <p:cNvGrpSpPr/>
          <p:nvPr/>
        </p:nvGrpSpPr>
        <p:grpSpPr>
          <a:xfrm>
            <a:off x="3687106" y="1930218"/>
            <a:ext cx="183672" cy="791997"/>
            <a:chOff x="4677700" y="2150091"/>
            <a:chExt cx="304800" cy="1314300"/>
          </a:xfrm>
        </p:grpSpPr>
        <p:sp>
          <p:nvSpPr>
            <p:cNvPr id="3614" name="Google Shape;3614;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140"/>
          <p:cNvGrpSpPr/>
          <p:nvPr/>
        </p:nvGrpSpPr>
        <p:grpSpPr>
          <a:xfrm>
            <a:off x="3973706" y="1930218"/>
            <a:ext cx="183672" cy="791997"/>
            <a:chOff x="4677700" y="2150091"/>
            <a:chExt cx="304800" cy="1314300"/>
          </a:xfrm>
        </p:grpSpPr>
        <p:sp>
          <p:nvSpPr>
            <p:cNvPr id="3620" name="Google Shape;3620;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5" name="Google Shape;3625;p140"/>
          <p:cNvGrpSpPr/>
          <p:nvPr/>
        </p:nvGrpSpPr>
        <p:grpSpPr>
          <a:xfrm>
            <a:off x="4260306" y="1930218"/>
            <a:ext cx="183672" cy="791997"/>
            <a:chOff x="4677700" y="2150091"/>
            <a:chExt cx="304800" cy="1314300"/>
          </a:xfrm>
        </p:grpSpPr>
        <p:sp>
          <p:nvSpPr>
            <p:cNvPr id="3626" name="Google Shape;3626;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1" name="Google Shape;3631;p140"/>
          <p:cNvGrpSpPr/>
          <p:nvPr/>
        </p:nvGrpSpPr>
        <p:grpSpPr>
          <a:xfrm>
            <a:off x="4546906" y="1930218"/>
            <a:ext cx="183672" cy="791997"/>
            <a:chOff x="4677700" y="2150091"/>
            <a:chExt cx="304800" cy="1314300"/>
          </a:xfrm>
        </p:grpSpPr>
        <p:sp>
          <p:nvSpPr>
            <p:cNvPr id="3632" name="Google Shape;3632;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7" name="Google Shape;3637;p140"/>
          <p:cNvGrpSpPr/>
          <p:nvPr/>
        </p:nvGrpSpPr>
        <p:grpSpPr>
          <a:xfrm>
            <a:off x="4833506" y="1930218"/>
            <a:ext cx="183672" cy="791997"/>
            <a:chOff x="4677700" y="2150091"/>
            <a:chExt cx="304800" cy="1314300"/>
          </a:xfrm>
        </p:grpSpPr>
        <p:sp>
          <p:nvSpPr>
            <p:cNvPr id="3638" name="Google Shape;3638;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3" name="Google Shape;3643;p140"/>
          <p:cNvGrpSpPr/>
          <p:nvPr/>
        </p:nvGrpSpPr>
        <p:grpSpPr>
          <a:xfrm>
            <a:off x="5120106" y="1930218"/>
            <a:ext cx="183672" cy="791997"/>
            <a:chOff x="4677700" y="2150091"/>
            <a:chExt cx="304800" cy="1314300"/>
          </a:xfrm>
        </p:grpSpPr>
        <p:sp>
          <p:nvSpPr>
            <p:cNvPr id="3644" name="Google Shape;3644;p140"/>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40"/>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40"/>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0"/>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0"/>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649" name="Google Shape;3649;p140"/>
          <p:cNvCxnSpPr/>
          <p:nvPr/>
        </p:nvCxnSpPr>
        <p:spPr>
          <a:xfrm>
            <a:off x="5483925" y="2807100"/>
            <a:ext cx="439800" cy="600"/>
          </a:xfrm>
          <a:prstGeom prst="bentConnector3">
            <a:avLst>
              <a:gd name="adj1" fmla="val 50000"/>
            </a:avLst>
          </a:prstGeom>
          <a:noFill/>
          <a:ln w="9525" cap="flat" cmpd="sng">
            <a:solidFill>
              <a:srgbClr val="000000"/>
            </a:solidFill>
            <a:prstDash val="solid"/>
            <a:round/>
            <a:headEnd type="none" w="med" len="med"/>
            <a:tailEnd type="stealth" w="med" len="med"/>
          </a:ln>
        </p:spPr>
      </p:cxnSp>
      <p:cxnSp>
        <p:nvCxnSpPr>
          <p:cNvPr id="3650" name="Google Shape;3650;p140"/>
          <p:cNvCxnSpPr>
            <a:stCxn id="3651" idx="3"/>
            <a:endCxn id="3573" idx="1"/>
          </p:cNvCxnSpPr>
          <p:nvPr/>
        </p:nvCxnSpPr>
        <p:spPr>
          <a:xfrm>
            <a:off x="3067150" y="2807400"/>
            <a:ext cx="439800" cy="0"/>
          </a:xfrm>
          <a:prstGeom prst="straightConnector1">
            <a:avLst/>
          </a:prstGeom>
          <a:noFill/>
          <a:ln w="9525" cap="flat" cmpd="sng">
            <a:solidFill>
              <a:srgbClr val="000000"/>
            </a:solidFill>
            <a:prstDash val="solid"/>
            <a:round/>
            <a:headEnd type="none" w="med" len="med"/>
            <a:tailEnd type="triangle" w="med" len="med"/>
          </a:ln>
        </p:spPr>
      </p:cxnSp>
      <p:sp>
        <p:nvSpPr>
          <p:cNvPr id="3652" name="Google Shape;3652;p140"/>
          <p:cNvSpPr/>
          <p:nvPr/>
        </p:nvSpPr>
        <p:spPr>
          <a:xfrm>
            <a:off x="1090175" y="17728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In January 1880, two of Tesla's uncles put together enough money to help him leave Gospić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a:p>
        </p:txBody>
      </p:sp>
      <p:sp>
        <p:nvSpPr>
          <p:cNvPr id="3653" name="Google Shape;3653;p140"/>
          <p:cNvSpPr/>
          <p:nvPr/>
        </p:nvSpPr>
        <p:spPr>
          <a:xfrm>
            <a:off x="1166375" y="18490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In January 1880, two of Tesla's uncles put together enough money to help him leave Gospić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a:p>
        </p:txBody>
      </p:sp>
      <p:sp>
        <p:nvSpPr>
          <p:cNvPr id="3654" name="Google Shape;3654;p140"/>
          <p:cNvSpPr/>
          <p:nvPr/>
        </p:nvSpPr>
        <p:spPr>
          <a:xfrm>
            <a:off x="5923725" y="17728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In January 1880, two of Tesla's uncles put together enough money to help him leave Gospić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a:p>
        </p:txBody>
      </p:sp>
      <p:sp>
        <p:nvSpPr>
          <p:cNvPr id="3655" name="Google Shape;3655;p140"/>
          <p:cNvSpPr/>
          <p:nvPr/>
        </p:nvSpPr>
        <p:spPr>
          <a:xfrm>
            <a:off x="5999925" y="18490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a:t>In January 1880, two of Tesla's uncles put together enough money to help him leave Gospić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a:p>
        </p:txBody>
      </p:sp>
      <p:sp>
        <p:nvSpPr>
          <p:cNvPr id="3656" name="Google Shape;3656;p140"/>
          <p:cNvSpPr/>
          <p:nvPr/>
        </p:nvSpPr>
        <p:spPr>
          <a:xfrm>
            <a:off x="6076125" y="19252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t>[...] Precipitation forms as smaller droplets coalesce via collision with other rain drops or ice crystals within a cloud. Short, intense periods of rain in scattered locations are called “showers”.</a:t>
            </a:r>
            <a:endParaRPr sz="800"/>
          </a:p>
        </p:txBody>
      </p:sp>
      <p:sp>
        <p:nvSpPr>
          <p:cNvPr id="3660" name="Google Shape;3660;p14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28</a:t>
            </a:fld>
            <a:endParaRPr/>
          </a:p>
        </p:txBody>
      </p:sp>
      <p:sp>
        <p:nvSpPr>
          <p:cNvPr id="3657" name="Google Shape;3657;p140"/>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Unsupervised pretrained representations</a:t>
            </a:r>
            <a:endParaRPr dirty="0"/>
          </a:p>
        </p:txBody>
      </p:sp>
      <p:cxnSp>
        <p:nvCxnSpPr>
          <p:cNvPr id="3658" name="Google Shape;3658;p140"/>
          <p:cNvCxnSpPr/>
          <p:nvPr/>
        </p:nvCxnSpPr>
        <p:spPr>
          <a:xfrm>
            <a:off x="3485100" y="1424900"/>
            <a:ext cx="2042100" cy="0"/>
          </a:xfrm>
          <a:prstGeom prst="straightConnector1">
            <a:avLst/>
          </a:prstGeom>
          <a:noFill/>
          <a:ln w="9525" cap="flat" cmpd="sng">
            <a:solidFill>
              <a:srgbClr val="000000"/>
            </a:solidFill>
            <a:prstDash val="solid"/>
            <a:round/>
            <a:headEnd type="none" w="med" len="med"/>
            <a:tailEnd type="none" w="med" len="med"/>
          </a:ln>
        </p:spPr>
      </p:cxnSp>
      <p:sp>
        <p:nvSpPr>
          <p:cNvPr id="3659" name="Google Shape;3659;p140"/>
          <p:cNvSpPr txBox="1"/>
          <p:nvPr/>
        </p:nvSpPr>
        <p:spPr>
          <a:xfrm>
            <a:off x="3413500" y="1124600"/>
            <a:ext cx="21639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Neural net encoder for (just) text</a:t>
            </a:r>
            <a:endParaRPr sz="1000" b="1"/>
          </a:p>
        </p:txBody>
      </p:sp>
      <p:sp>
        <p:nvSpPr>
          <p:cNvPr id="3661" name="Google Shape;3661;p140"/>
          <p:cNvSpPr/>
          <p:nvPr/>
        </p:nvSpPr>
        <p:spPr>
          <a:xfrm>
            <a:off x="1299000" y="19252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t>[...] Precipitation forms as smaller droplets coalesce via collision with other rain drops or ice crystals within a cloud. Short, intense periods of rain in scattered locations are called “showers”.</a:t>
            </a:r>
            <a:endParaRPr sz="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5"/>
        <p:cNvGrpSpPr/>
        <p:nvPr/>
      </p:nvGrpSpPr>
      <p:grpSpPr>
        <a:xfrm>
          <a:off x="0" y="0"/>
          <a:ext cx="0" cy="0"/>
          <a:chOff x="0" y="0"/>
          <a:chExt cx="0" cy="0"/>
        </a:xfrm>
      </p:grpSpPr>
      <p:pic>
        <p:nvPicPr>
          <p:cNvPr id="3673" name="Google Shape;3673;p141"/>
          <p:cNvPicPr preferRelativeResize="0"/>
          <p:nvPr/>
        </p:nvPicPr>
        <p:blipFill rotWithShape="1">
          <a:blip r:embed="rId3">
            <a:alphaModFix/>
          </a:blip>
          <a:srcRect t="-3842"/>
          <a:stretch/>
        </p:blipFill>
        <p:spPr>
          <a:xfrm>
            <a:off x="3063412" y="3293249"/>
            <a:ext cx="3713298" cy="1648066"/>
          </a:xfrm>
          <a:prstGeom prst="rect">
            <a:avLst/>
          </a:prstGeom>
          <a:noFill/>
          <a:ln w="9525" cap="flat" cmpd="sng">
            <a:solidFill>
              <a:srgbClr val="000000"/>
            </a:solidFill>
            <a:prstDash val="solid"/>
            <a:round/>
            <a:headEnd type="none" w="sm" len="sm"/>
            <a:tailEnd type="none" w="sm" len="sm"/>
          </a:ln>
        </p:spPr>
      </p:pic>
      <p:sp>
        <p:nvSpPr>
          <p:cNvPr id="3672" name="Google Shape;3672;p14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29</a:t>
            </a:fld>
            <a:endParaRPr/>
          </a:p>
        </p:txBody>
      </p:sp>
      <p:sp>
        <p:nvSpPr>
          <p:cNvPr id="3667" name="Google Shape;3667;p141"/>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Lifting over pretrained representations</a:t>
            </a:r>
            <a:endParaRPr dirty="0"/>
          </a:p>
        </p:txBody>
      </p:sp>
      <p:sp>
        <p:nvSpPr>
          <p:cNvPr id="3668" name="Google Shape;3668;p141"/>
          <p:cNvSpPr/>
          <p:nvPr/>
        </p:nvSpPr>
        <p:spPr>
          <a:xfrm>
            <a:off x="4822861" y="2471221"/>
            <a:ext cx="194400" cy="11286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1"/>
          <p:cNvSpPr txBox="1"/>
          <p:nvPr/>
        </p:nvSpPr>
        <p:spPr>
          <a:xfrm>
            <a:off x="760150" y="1752125"/>
            <a:ext cx="1925400" cy="723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800" b="1">
                <a:solidFill>
                  <a:schemeClr val="accent3"/>
                </a:solidFill>
                <a:latin typeface="Proxima Nova"/>
                <a:ea typeface="Proxima Nova"/>
                <a:cs typeface="Proxima Nova"/>
                <a:sym typeface="Proxima Nova"/>
              </a:rPr>
              <a:t>Pretrained Language Model</a:t>
            </a:r>
            <a:endParaRPr b="1"/>
          </a:p>
        </p:txBody>
      </p:sp>
      <p:sp>
        <p:nvSpPr>
          <p:cNvPr id="3670" name="Google Shape;3670;p141"/>
          <p:cNvSpPr txBox="1"/>
          <p:nvPr/>
        </p:nvSpPr>
        <p:spPr>
          <a:xfrm>
            <a:off x="841500" y="3634575"/>
            <a:ext cx="2028600" cy="57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800" b="1" dirty="0">
                <a:solidFill>
                  <a:schemeClr val="accent3"/>
                </a:solidFill>
                <a:latin typeface="Proxima Nova"/>
                <a:ea typeface="Proxima Nova"/>
                <a:cs typeface="Proxima Nova"/>
                <a:sym typeface="Proxima Nova"/>
              </a:rPr>
              <a:t>Machine Reading</a:t>
            </a:r>
            <a:endParaRPr b="1" dirty="0"/>
          </a:p>
        </p:txBody>
      </p:sp>
      <p:sp>
        <p:nvSpPr>
          <p:cNvPr id="3671" name="Google Shape;3671;p141"/>
          <p:cNvSpPr txBox="1"/>
          <p:nvPr/>
        </p:nvSpPr>
        <p:spPr>
          <a:xfrm>
            <a:off x="4384574" y="2775998"/>
            <a:ext cx="1354500" cy="575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800" dirty="0">
                <a:solidFill>
                  <a:schemeClr val="accent3"/>
                </a:solidFill>
                <a:latin typeface="Proxima Nova"/>
                <a:ea typeface="Proxima Nova"/>
                <a:cs typeface="Proxima Nova"/>
                <a:sym typeface="Proxima Nova"/>
              </a:rPr>
              <a:t>Transfer</a:t>
            </a:r>
            <a:endParaRPr dirty="0"/>
          </a:p>
        </p:txBody>
      </p:sp>
      <p:pic>
        <p:nvPicPr>
          <p:cNvPr id="3666" name="Google Shape;3666;p141"/>
          <p:cNvPicPr preferRelativeResize="0"/>
          <p:nvPr/>
        </p:nvPicPr>
        <p:blipFill>
          <a:blip r:embed="rId4">
            <a:alphaModFix/>
          </a:blip>
          <a:stretch>
            <a:fillRect/>
          </a:stretch>
        </p:blipFill>
        <p:spPr>
          <a:xfrm>
            <a:off x="3063475" y="1129727"/>
            <a:ext cx="3713301" cy="1648058"/>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8" grpId="0" animBg="1"/>
      <p:bldP spid="3670" grpId="0"/>
      <p:bldP spid="36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9D79-D32D-9F4B-A3C5-4B409FCE977F}"/>
              </a:ext>
            </a:extLst>
          </p:cNvPr>
          <p:cNvSpPr>
            <a:spLocks noGrp="1"/>
          </p:cNvSpPr>
          <p:nvPr>
            <p:ph type="title"/>
          </p:nvPr>
        </p:nvSpPr>
        <p:spPr/>
        <p:txBody>
          <a:bodyPr/>
          <a:lstStyle/>
          <a:p>
            <a:r>
              <a:rPr lang="en-US" dirty="0"/>
              <a:t>Machine Reading</a:t>
            </a:r>
          </a:p>
        </p:txBody>
      </p:sp>
      <p:sp>
        <p:nvSpPr>
          <p:cNvPr id="3" name="Slide Number Placeholder 2">
            <a:extLst>
              <a:ext uri="{FF2B5EF4-FFF2-40B4-BE49-F238E27FC236}">
                <a16:creationId xmlns:a16="http://schemas.microsoft.com/office/drawing/2014/main" id="{B9642004-3F2D-7E4E-AB59-71288EB7B4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4" name="TextBox 3">
            <a:extLst>
              <a:ext uri="{FF2B5EF4-FFF2-40B4-BE49-F238E27FC236}">
                <a16:creationId xmlns:a16="http://schemas.microsoft.com/office/drawing/2014/main" id="{081F5902-B771-4E49-B960-1020351666DB}"/>
              </a:ext>
            </a:extLst>
          </p:cNvPr>
          <p:cNvSpPr txBox="1"/>
          <p:nvPr/>
        </p:nvSpPr>
        <p:spPr>
          <a:xfrm rot="21190534">
            <a:off x="1335214" y="3690876"/>
            <a:ext cx="5031615"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t>Machines understanding text?</a:t>
            </a:r>
          </a:p>
        </p:txBody>
      </p:sp>
    </p:spTree>
    <p:extLst>
      <p:ext uri="{BB962C8B-B14F-4D97-AF65-F5344CB8AC3E}">
        <p14:creationId xmlns:p14="http://schemas.microsoft.com/office/powerpoint/2010/main" val="265525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30</a:t>
            </a:fld>
            <a:endParaRPr/>
          </a:p>
        </p:txBody>
      </p:sp>
      <p:sp>
        <p:nvSpPr>
          <p:cNvPr id="3687" name="Google Shape;3687;p14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600" dirty="0"/>
              <a:t>How is this different from pretrained word embeddings?</a:t>
            </a:r>
            <a:endParaRPr sz="2600" dirty="0"/>
          </a:p>
        </p:txBody>
      </p:sp>
      <p:sp>
        <p:nvSpPr>
          <p:cNvPr id="3688" name="Google Shape;3688;p143"/>
          <p:cNvSpPr txBox="1">
            <a:spLocks noGrp="1"/>
          </p:cNvSpPr>
          <p:nvPr>
            <p:ph type="body" idx="4294967295"/>
          </p:nvPr>
        </p:nvSpPr>
        <p:spPr>
          <a:xfrm>
            <a:off x="499458" y="1132252"/>
            <a:ext cx="8521700" cy="34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Pretrained </a:t>
            </a:r>
            <a:r>
              <a:rPr lang="en-GB" b="1" dirty="0">
                <a:solidFill>
                  <a:srgbClr val="0070C0"/>
                </a:solidFill>
              </a:rPr>
              <a:t>Word</a:t>
            </a:r>
            <a:r>
              <a:rPr lang="en-GB" b="1" dirty="0"/>
              <a:t> Embeddings (word2vec)</a:t>
            </a:r>
            <a:endParaRPr b="1" dirty="0"/>
          </a:p>
          <a:p>
            <a:pPr marL="457200" marR="0" lvl="0" indent="-342900" algn="l" rtl="0">
              <a:lnSpc>
                <a:spcPct val="115000"/>
              </a:lnSpc>
              <a:spcBef>
                <a:spcPts val="1600"/>
              </a:spcBef>
              <a:spcAft>
                <a:spcPts val="0"/>
              </a:spcAft>
              <a:buClr>
                <a:schemeClr val="accent3"/>
              </a:buClr>
              <a:buSzPts val="1800"/>
              <a:buFont typeface="Proxima Nova"/>
              <a:buChar char="●"/>
            </a:pPr>
            <a:r>
              <a:rPr lang="en-GB" dirty="0"/>
              <a:t>Predicting co-occurring of words</a:t>
            </a:r>
            <a:endParaRPr dirty="0"/>
          </a:p>
          <a:p>
            <a:pPr marL="457200" marR="0" lvl="0" indent="-342900" algn="l" rtl="0">
              <a:lnSpc>
                <a:spcPct val="115000"/>
              </a:lnSpc>
              <a:spcBef>
                <a:spcPts val="0"/>
              </a:spcBef>
              <a:spcAft>
                <a:spcPts val="0"/>
              </a:spcAft>
              <a:buSzPts val="1800"/>
              <a:buChar char="●"/>
            </a:pPr>
            <a:r>
              <a:rPr lang="en-GB" dirty="0"/>
              <a:t>Independent of other context</a:t>
            </a:r>
          </a:p>
          <a:p>
            <a:pPr marL="114300" marR="0" lvl="0" indent="0" algn="l" rtl="0">
              <a:lnSpc>
                <a:spcPct val="115000"/>
              </a:lnSpc>
              <a:spcBef>
                <a:spcPts val="0"/>
              </a:spcBef>
              <a:spcAft>
                <a:spcPts val="0"/>
              </a:spcAft>
              <a:buSzPts val="1800"/>
              <a:buNone/>
            </a:pPr>
            <a:endParaRPr dirty="0"/>
          </a:p>
          <a:p>
            <a:pPr marL="0" marR="0" lvl="0" indent="0" algn="l" rtl="0">
              <a:lnSpc>
                <a:spcPct val="115000"/>
              </a:lnSpc>
              <a:spcBef>
                <a:spcPts val="1600"/>
              </a:spcBef>
              <a:spcAft>
                <a:spcPts val="0"/>
              </a:spcAft>
              <a:buNone/>
            </a:pPr>
            <a:r>
              <a:rPr lang="en-GB" b="1" dirty="0"/>
              <a:t>Pretrained </a:t>
            </a:r>
            <a:r>
              <a:rPr lang="en-GB" b="1" dirty="0">
                <a:solidFill>
                  <a:srgbClr val="0070C0"/>
                </a:solidFill>
              </a:rPr>
              <a:t>Contextualized</a:t>
            </a:r>
            <a:r>
              <a:rPr lang="en-GB" b="1" dirty="0"/>
              <a:t> Embeddings (e.g. </a:t>
            </a:r>
            <a:r>
              <a:rPr lang="en-GB" b="1" dirty="0" err="1"/>
              <a:t>ELMo</a:t>
            </a:r>
            <a:r>
              <a:rPr lang="en-GB" b="1" dirty="0"/>
              <a:t>, BERT)</a:t>
            </a:r>
            <a:endParaRPr dirty="0"/>
          </a:p>
          <a:p>
            <a:pPr marL="457200" marR="0" lvl="0" indent="-342900" algn="l" rtl="0">
              <a:lnSpc>
                <a:spcPct val="115000"/>
              </a:lnSpc>
              <a:spcBef>
                <a:spcPts val="1600"/>
              </a:spcBef>
              <a:spcAft>
                <a:spcPts val="0"/>
              </a:spcAft>
              <a:buClr>
                <a:schemeClr val="accent3"/>
              </a:buClr>
              <a:buSzPts val="1800"/>
              <a:buFont typeface="Proxima Nova"/>
              <a:buChar char="●"/>
            </a:pPr>
            <a:r>
              <a:rPr lang="en-GB" dirty="0"/>
              <a:t>Predicting whole text (using LSTM, or Self-Attention)</a:t>
            </a:r>
            <a:endParaRPr dirty="0"/>
          </a:p>
          <a:p>
            <a:pPr marL="457200" marR="0" lvl="0" indent="-342900" algn="l" rtl="0">
              <a:lnSpc>
                <a:spcPct val="115000"/>
              </a:lnSpc>
              <a:spcBef>
                <a:spcPts val="0"/>
              </a:spcBef>
              <a:spcAft>
                <a:spcPts val="0"/>
              </a:spcAft>
              <a:buSzPts val="1800"/>
              <a:buChar char="●"/>
            </a:pPr>
            <a:r>
              <a:rPr lang="en-GB" dirty="0"/>
              <a:t>Full dependence on other context</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31</a:t>
            </a:fld>
            <a:endParaRPr/>
          </a:p>
        </p:txBody>
      </p:sp>
      <p:sp>
        <p:nvSpPr>
          <p:cNvPr id="3687" name="Google Shape;3687;p14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a:defRPr spc="100"/>
            </a:pPr>
            <a:r>
              <a:rPr lang="en-US" sz="2600" dirty="0" err="1"/>
              <a:t>ELMo</a:t>
            </a:r>
            <a:r>
              <a:rPr lang="en-US" sz="2600" dirty="0"/>
              <a:t>: </a:t>
            </a:r>
            <a:r>
              <a:rPr lang="en-US" sz="2600" b="1" dirty="0"/>
              <a:t>E</a:t>
            </a:r>
            <a:r>
              <a:rPr lang="en-US" sz="2600" dirty="0"/>
              <a:t>mbeddings from </a:t>
            </a:r>
            <a:r>
              <a:rPr lang="en-US" sz="2600" b="1" dirty="0"/>
              <a:t>L</a:t>
            </a:r>
            <a:r>
              <a:rPr lang="en-US" sz="2600" dirty="0"/>
              <a:t>anguage </a:t>
            </a:r>
            <a:r>
              <a:rPr lang="en-US" sz="2600" b="1" dirty="0"/>
              <a:t>Mo</a:t>
            </a:r>
            <a:r>
              <a:rPr lang="en-US" sz="2600" dirty="0"/>
              <a:t>dels</a:t>
            </a:r>
          </a:p>
        </p:txBody>
      </p:sp>
      <p:sp>
        <p:nvSpPr>
          <p:cNvPr id="3688" name="Google Shape;3688;p143"/>
          <p:cNvSpPr txBox="1">
            <a:spLocks noGrp="1"/>
          </p:cNvSpPr>
          <p:nvPr>
            <p:ph type="body" idx="4294967295"/>
          </p:nvPr>
        </p:nvSpPr>
        <p:spPr>
          <a:xfrm>
            <a:off x="225108" y="1369929"/>
            <a:ext cx="8796050" cy="3416300"/>
          </a:xfrm>
          <a:prstGeom prst="rect">
            <a:avLst/>
          </a:prstGeom>
        </p:spPr>
        <p:txBody>
          <a:bodyPr spcFirstLastPara="1" wrap="square" lIns="91425" tIns="91425" rIns="91425" bIns="91425" anchor="t" anchorCtr="0">
            <a:noAutofit/>
          </a:bodyPr>
          <a:lstStyle/>
          <a:p>
            <a:pPr marL="285750" indent="-285750"/>
            <a:r>
              <a:rPr lang="en-GB" dirty="0"/>
              <a:t>Train a </a:t>
            </a:r>
            <a:r>
              <a:rPr lang="en-GB" dirty="0" err="1"/>
              <a:t>BiLSTM</a:t>
            </a:r>
            <a:r>
              <a:rPr lang="en-GB" dirty="0"/>
              <a:t> for Bidirectional language </a:t>
            </a:r>
            <a:r>
              <a:rPr lang="en-GB" dirty="0" err="1"/>
              <a:t>modeling</a:t>
            </a:r>
            <a:r>
              <a:rPr lang="en-GB" dirty="0"/>
              <a:t> on a large dataset</a:t>
            </a:r>
          </a:p>
          <a:p>
            <a:pPr marL="285750" indent="-285750"/>
            <a:r>
              <a:rPr lang="en-GB" dirty="0"/>
              <a:t>Run the sentence to encode through both forward and backward LSTMs</a:t>
            </a:r>
          </a:p>
          <a:p>
            <a:pPr marL="285750" indent="-285750"/>
            <a:r>
              <a:rPr lang="en-GB" dirty="0"/>
              <a:t>Combine forward and backward representations into final contextual embeddings</a:t>
            </a:r>
          </a:p>
          <a:p>
            <a:pPr marL="0" lvl="0" indent="0">
              <a:buNone/>
            </a:pPr>
            <a:endParaRPr lang="en-GB" b="1" dirty="0"/>
          </a:p>
        </p:txBody>
      </p:sp>
      <p:sp>
        <p:nvSpPr>
          <p:cNvPr id="5" name="Google Shape;1784;p77">
            <a:extLst>
              <a:ext uri="{FF2B5EF4-FFF2-40B4-BE49-F238E27FC236}">
                <a16:creationId xmlns:a16="http://schemas.microsoft.com/office/drawing/2014/main" id="{63517087-073C-9D4D-832F-31E8B10CBF44}"/>
              </a:ext>
            </a:extLst>
          </p:cNvPr>
          <p:cNvSpPr txBox="1"/>
          <p:nvPr/>
        </p:nvSpPr>
        <p:spPr>
          <a:xfrm>
            <a:off x="192026" y="937612"/>
            <a:ext cx="4980902" cy="2829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solidFill>
                  <a:schemeClr val="bg1">
                    <a:lumMod val="50000"/>
                  </a:schemeClr>
                </a:solidFill>
              </a:rPr>
              <a:t>Peters et al., NAACL’18</a:t>
            </a:r>
            <a:endParaRPr sz="1600" dirty="0">
              <a:solidFill>
                <a:schemeClr val="bg1">
                  <a:lumMod val="50000"/>
                </a:schemeClr>
              </a:solidFill>
            </a:endParaRPr>
          </a:p>
        </p:txBody>
      </p:sp>
      <p:pic>
        <p:nvPicPr>
          <p:cNvPr id="6" name="Screen Shot 2019-02-12 at 6.47.09 PM.png" descr="Screen Shot 2019-02-12 at 6.47.09 PM.png">
            <a:extLst>
              <a:ext uri="{FF2B5EF4-FFF2-40B4-BE49-F238E27FC236}">
                <a16:creationId xmlns:a16="http://schemas.microsoft.com/office/drawing/2014/main" id="{7056E714-F634-484F-9F40-2B8E284DC07D}"/>
              </a:ext>
            </a:extLst>
          </p:cNvPr>
          <p:cNvPicPr>
            <a:picLocks noChangeAspect="1"/>
          </p:cNvPicPr>
          <p:nvPr/>
        </p:nvPicPr>
        <p:blipFill rotWithShape="1">
          <a:blip r:embed="rId3">
            <a:extLst/>
          </a:blip>
          <a:srcRect l="51847"/>
          <a:stretch/>
        </p:blipFill>
        <p:spPr>
          <a:xfrm>
            <a:off x="1815559" y="2385926"/>
            <a:ext cx="4890582" cy="2670891"/>
          </a:xfrm>
          <a:prstGeom prst="rect">
            <a:avLst/>
          </a:prstGeom>
          <a:ln w="12700">
            <a:miter lim="400000"/>
          </a:ln>
        </p:spPr>
      </p:pic>
    </p:spTree>
    <p:extLst>
      <p:ext uri="{BB962C8B-B14F-4D97-AF65-F5344CB8AC3E}">
        <p14:creationId xmlns:p14="http://schemas.microsoft.com/office/powerpoint/2010/main" val="203438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32</a:t>
            </a:fld>
            <a:endParaRPr/>
          </a:p>
        </p:txBody>
      </p:sp>
      <p:sp>
        <p:nvSpPr>
          <p:cNvPr id="3687" name="Google Shape;3687;p14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a:defRPr spc="100"/>
            </a:pPr>
            <a:r>
              <a:rPr lang="en-US" sz="2600" dirty="0" err="1"/>
              <a:t>ELMo</a:t>
            </a:r>
            <a:r>
              <a:rPr lang="en-US" sz="2600" dirty="0"/>
              <a:t>: </a:t>
            </a:r>
            <a:r>
              <a:rPr lang="en-US" sz="2600" b="1" dirty="0"/>
              <a:t>E</a:t>
            </a:r>
            <a:r>
              <a:rPr lang="en-US" sz="2600" dirty="0"/>
              <a:t>mbeddings from </a:t>
            </a:r>
            <a:r>
              <a:rPr lang="en-US" sz="2600" b="1" dirty="0"/>
              <a:t>L</a:t>
            </a:r>
            <a:r>
              <a:rPr lang="en-US" sz="2600" dirty="0"/>
              <a:t>anguage </a:t>
            </a:r>
            <a:r>
              <a:rPr lang="en-US" sz="2600" b="1" dirty="0"/>
              <a:t>Mo</a:t>
            </a:r>
            <a:r>
              <a:rPr lang="en-US" sz="2600" dirty="0"/>
              <a:t>dels</a:t>
            </a:r>
          </a:p>
        </p:txBody>
      </p:sp>
      <p:pic>
        <p:nvPicPr>
          <p:cNvPr id="5" name="elmo-word-embedding.png" descr="elmo-word-embedding.png">
            <a:extLst>
              <a:ext uri="{FF2B5EF4-FFF2-40B4-BE49-F238E27FC236}">
                <a16:creationId xmlns:a16="http://schemas.microsoft.com/office/drawing/2014/main" id="{31521D3D-D846-264F-B7E3-D3C3B499A0D9}"/>
              </a:ext>
            </a:extLst>
          </p:cNvPr>
          <p:cNvPicPr>
            <a:picLocks noChangeAspect="1"/>
          </p:cNvPicPr>
          <p:nvPr/>
        </p:nvPicPr>
        <p:blipFill>
          <a:blip r:embed="rId3">
            <a:extLst/>
          </a:blip>
          <a:stretch>
            <a:fillRect/>
          </a:stretch>
        </p:blipFill>
        <p:spPr>
          <a:xfrm>
            <a:off x="1643542" y="1296947"/>
            <a:ext cx="5856917" cy="3329024"/>
          </a:xfrm>
          <a:prstGeom prst="rect">
            <a:avLst/>
          </a:prstGeom>
          <a:ln w="12700">
            <a:miter lim="400000"/>
          </a:ln>
        </p:spPr>
      </p:pic>
      <p:sp>
        <p:nvSpPr>
          <p:cNvPr id="6" name="Figures from http://jalammar.github.io/illustrated-bert/">
            <a:extLst>
              <a:ext uri="{FF2B5EF4-FFF2-40B4-BE49-F238E27FC236}">
                <a16:creationId xmlns:a16="http://schemas.microsoft.com/office/drawing/2014/main" id="{460DF38D-F154-B54A-91FA-51D3A9D835A1}"/>
              </a:ext>
            </a:extLst>
          </p:cNvPr>
          <p:cNvSpPr txBox="1"/>
          <p:nvPr/>
        </p:nvSpPr>
        <p:spPr>
          <a:xfrm>
            <a:off x="5141336" y="4807659"/>
            <a:ext cx="3032882" cy="19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309563" hangingPunct="0">
              <a:buClrTx/>
              <a:defRPr>
                <a:solidFill>
                  <a:srgbClr val="000000"/>
                </a:solidFill>
              </a:defRPr>
            </a:pPr>
            <a:r>
              <a:rPr sz="1000" dirty="0">
                <a:solidFill>
                  <a:schemeClr val="bg1">
                    <a:lumMod val="50000"/>
                  </a:schemeClr>
                </a:solidFill>
                <a:latin typeface="+mj-lt"/>
                <a:sym typeface="FreightSansLFPro"/>
              </a:rPr>
              <a:t>Figures from </a:t>
            </a:r>
            <a:r>
              <a:rPr sz="1000" u="sng" dirty="0">
                <a:solidFill>
                  <a:schemeClr val="bg1">
                    <a:lumMod val="50000"/>
                  </a:schemeClr>
                </a:solidFill>
                <a:uFill>
                  <a:solidFill>
                    <a:srgbClr val="0000FF"/>
                  </a:solidFill>
                </a:uFill>
                <a:latin typeface="+mj-lt"/>
                <a:sym typeface="FreightSansLFPro"/>
                <a:hlinkClick r:id="rId4">
                  <a:extLst>
                    <a:ext uri="{A12FA001-AC4F-418D-AE19-62706E023703}">
                      <ahyp:hlinkClr xmlns:ahyp="http://schemas.microsoft.com/office/drawing/2018/hyperlinkcolor" val="tx"/>
                    </a:ext>
                  </a:extLst>
                </a:hlinkClick>
              </a:rPr>
              <a:t>http://jalammar.github.io/illustrated-bert</a:t>
            </a:r>
            <a:r>
              <a:rPr sz="1000" dirty="0">
                <a:solidFill>
                  <a:schemeClr val="bg1">
                    <a:lumMod val="50000"/>
                  </a:schemeClr>
                </a:solidFill>
                <a:latin typeface="+mj-lt"/>
                <a:sym typeface="FreightSansLFPro"/>
              </a:rPr>
              <a:t>/</a:t>
            </a:r>
          </a:p>
        </p:txBody>
      </p:sp>
    </p:spTree>
    <p:extLst>
      <p:ext uri="{BB962C8B-B14F-4D97-AF65-F5344CB8AC3E}">
        <p14:creationId xmlns:p14="http://schemas.microsoft.com/office/powerpoint/2010/main" val="910070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33</a:t>
            </a:fld>
            <a:endParaRPr/>
          </a:p>
        </p:txBody>
      </p:sp>
      <p:sp>
        <p:nvSpPr>
          <p:cNvPr id="3687" name="Google Shape;3687;p14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a:defRPr spc="100"/>
            </a:pPr>
            <a:r>
              <a:rPr lang="en-US" sz="2600" dirty="0" err="1"/>
              <a:t>ELMo</a:t>
            </a:r>
            <a:r>
              <a:rPr lang="en-US" sz="2600" dirty="0"/>
              <a:t>: </a:t>
            </a:r>
            <a:r>
              <a:rPr lang="en-US" sz="2600" b="1" dirty="0"/>
              <a:t>E</a:t>
            </a:r>
            <a:r>
              <a:rPr lang="en-US" sz="2600" dirty="0"/>
              <a:t>mbeddings from </a:t>
            </a:r>
            <a:r>
              <a:rPr lang="en-US" sz="2600" b="1" dirty="0"/>
              <a:t>L</a:t>
            </a:r>
            <a:r>
              <a:rPr lang="en-US" sz="2600" dirty="0"/>
              <a:t>anguage </a:t>
            </a:r>
            <a:r>
              <a:rPr lang="en-US" sz="2600" b="1" dirty="0"/>
              <a:t>Mo</a:t>
            </a:r>
            <a:r>
              <a:rPr lang="en-US" sz="2600" dirty="0"/>
              <a:t>dels</a:t>
            </a:r>
          </a:p>
        </p:txBody>
      </p:sp>
      <p:pic>
        <p:nvPicPr>
          <p:cNvPr id="6" name="elmo-forward-backward-language-model-embedding.png" descr="elmo-forward-backward-language-model-embedding.png">
            <a:extLst>
              <a:ext uri="{FF2B5EF4-FFF2-40B4-BE49-F238E27FC236}">
                <a16:creationId xmlns:a16="http://schemas.microsoft.com/office/drawing/2014/main" id="{6625580E-3E69-EE40-8CD2-24D1D12671D6}"/>
              </a:ext>
            </a:extLst>
          </p:cNvPr>
          <p:cNvPicPr>
            <a:picLocks noChangeAspect="1"/>
          </p:cNvPicPr>
          <p:nvPr/>
        </p:nvPicPr>
        <p:blipFill>
          <a:blip r:embed="rId3">
            <a:extLst/>
          </a:blip>
          <a:stretch>
            <a:fillRect/>
          </a:stretch>
        </p:blipFill>
        <p:spPr>
          <a:xfrm>
            <a:off x="1316831" y="1296948"/>
            <a:ext cx="6510338" cy="2967038"/>
          </a:xfrm>
          <a:prstGeom prst="rect">
            <a:avLst/>
          </a:prstGeom>
          <a:ln w="12700">
            <a:miter lim="400000"/>
          </a:ln>
        </p:spPr>
      </p:pic>
      <p:sp>
        <p:nvSpPr>
          <p:cNvPr id="7" name="Figures from http://jalammar.github.io/illustrated-bert/">
            <a:extLst>
              <a:ext uri="{FF2B5EF4-FFF2-40B4-BE49-F238E27FC236}">
                <a16:creationId xmlns:a16="http://schemas.microsoft.com/office/drawing/2014/main" id="{BBC4794F-CD1C-FF49-83C1-7FDE6E19A6DD}"/>
              </a:ext>
            </a:extLst>
          </p:cNvPr>
          <p:cNvSpPr txBox="1"/>
          <p:nvPr/>
        </p:nvSpPr>
        <p:spPr>
          <a:xfrm>
            <a:off x="5141336" y="4807659"/>
            <a:ext cx="3032882" cy="19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309563" hangingPunct="0">
              <a:buClrTx/>
              <a:defRPr>
                <a:solidFill>
                  <a:srgbClr val="000000"/>
                </a:solidFill>
              </a:defRPr>
            </a:pPr>
            <a:r>
              <a:rPr sz="1000" dirty="0">
                <a:solidFill>
                  <a:schemeClr val="bg1">
                    <a:lumMod val="50000"/>
                  </a:schemeClr>
                </a:solidFill>
                <a:latin typeface="+mj-lt"/>
                <a:sym typeface="FreightSansLFPro"/>
              </a:rPr>
              <a:t>Figures from </a:t>
            </a:r>
            <a:r>
              <a:rPr sz="1000" u="sng" dirty="0">
                <a:solidFill>
                  <a:schemeClr val="bg1">
                    <a:lumMod val="50000"/>
                  </a:schemeClr>
                </a:solidFill>
                <a:uFill>
                  <a:solidFill>
                    <a:srgbClr val="0000FF"/>
                  </a:solidFill>
                </a:uFill>
                <a:latin typeface="+mj-lt"/>
                <a:sym typeface="FreightSansLFPro"/>
                <a:hlinkClick r:id="rId4">
                  <a:extLst>
                    <a:ext uri="{A12FA001-AC4F-418D-AE19-62706E023703}">
                      <ahyp:hlinkClr xmlns:ahyp="http://schemas.microsoft.com/office/drawing/2018/hyperlinkcolor" val="tx"/>
                    </a:ext>
                  </a:extLst>
                </a:hlinkClick>
              </a:rPr>
              <a:t>http://jalammar.github.io/illustrated-bert</a:t>
            </a:r>
            <a:r>
              <a:rPr sz="1000" dirty="0">
                <a:solidFill>
                  <a:schemeClr val="bg1">
                    <a:lumMod val="50000"/>
                  </a:schemeClr>
                </a:solidFill>
                <a:latin typeface="+mj-lt"/>
                <a:sym typeface="FreightSansLFPro"/>
              </a:rPr>
              <a:t>/</a:t>
            </a:r>
          </a:p>
        </p:txBody>
      </p:sp>
    </p:spTree>
    <p:extLst>
      <p:ext uri="{BB962C8B-B14F-4D97-AF65-F5344CB8AC3E}">
        <p14:creationId xmlns:p14="http://schemas.microsoft.com/office/powerpoint/2010/main" val="2848723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34</a:t>
            </a:fld>
            <a:endParaRPr/>
          </a:p>
        </p:txBody>
      </p:sp>
      <p:sp>
        <p:nvSpPr>
          <p:cNvPr id="3687" name="Google Shape;3687;p14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a:defRPr spc="100"/>
            </a:pPr>
            <a:r>
              <a:rPr lang="en-US" sz="2600" dirty="0" err="1"/>
              <a:t>ELMo</a:t>
            </a:r>
            <a:r>
              <a:rPr lang="en-US" sz="2600" dirty="0"/>
              <a:t>: </a:t>
            </a:r>
            <a:r>
              <a:rPr lang="en-US" sz="2600" b="1" dirty="0"/>
              <a:t>E</a:t>
            </a:r>
            <a:r>
              <a:rPr lang="en-US" sz="2600" dirty="0"/>
              <a:t>mbeddings from </a:t>
            </a:r>
            <a:r>
              <a:rPr lang="en-US" sz="2600" b="1" dirty="0"/>
              <a:t>L</a:t>
            </a:r>
            <a:r>
              <a:rPr lang="en-US" sz="2600" dirty="0"/>
              <a:t>anguage </a:t>
            </a:r>
            <a:r>
              <a:rPr lang="en-US" sz="2600" b="1" dirty="0"/>
              <a:t>Mo</a:t>
            </a:r>
            <a:r>
              <a:rPr lang="en-US" sz="2600" dirty="0"/>
              <a:t>dels</a:t>
            </a:r>
          </a:p>
        </p:txBody>
      </p:sp>
      <p:sp>
        <p:nvSpPr>
          <p:cNvPr id="7" name="Figures from http://jalammar.github.io/illustrated-bert/">
            <a:extLst>
              <a:ext uri="{FF2B5EF4-FFF2-40B4-BE49-F238E27FC236}">
                <a16:creationId xmlns:a16="http://schemas.microsoft.com/office/drawing/2014/main" id="{BBC4794F-CD1C-FF49-83C1-7FDE6E19A6DD}"/>
              </a:ext>
            </a:extLst>
          </p:cNvPr>
          <p:cNvSpPr txBox="1"/>
          <p:nvPr/>
        </p:nvSpPr>
        <p:spPr>
          <a:xfrm>
            <a:off x="5141336" y="4807659"/>
            <a:ext cx="3032882" cy="19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309563" hangingPunct="0">
              <a:buClrTx/>
              <a:defRPr>
                <a:solidFill>
                  <a:srgbClr val="000000"/>
                </a:solidFill>
              </a:defRPr>
            </a:pPr>
            <a:r>
              <a:rPr sz="1000" dirty="0">
                <a:solidFill>
                  <a:schemeClr val="bg1">
                    <a:lumMod val="50000"/>
                  </a:schemeClr>
                </a:solidFill>
                <a:latin typeface="+mj-lt"/>
                <a:sym typeface="FreightSansLFPro"/>
              </a:rPr>
              <a:t>Figures from </a:t>
            </a:r>
            <a:r>
              <a:rPr sz="1000" u="sng" dirty="0">
                <a:solidFill>
                  <a:schemeClr val="bg1">
                    <a:lumMod val="50000"/>
                  </a:schemeClr>
                </a:solidFill>
                <a:uFill>
                  <a:solidFill>
                    <a:srgbClr val="0000FF"/>
                  </a:solidFill>
                </a:uFill>
                <a:latin typeface="+mj-lt"/>
                <a:sym typeface="FreightSansLFPro"/>
                <a:hlinkClick r:id="rId3">
                  <a:extLst>
                    <a:ext uri="{A12FA001-AC4F-418D-AE19-62706E023703}">
                      <ahyp:hlinkClr xmlns:ahyp="http://schemas.microsoft.com/office/drawing/2018/hyperlinkcolor" val="tx"/>
                    </a:ext>
                  </a:extLst>
                </a:hlinkClick>
              </a:rPr>
              <a:t>http://jalammar.github.io/illustrated-bert</a:t>
            </a:r>
            <a:r>
              <a:rPr sz="1000" dirty="0">
                <a:solidFill>
                  <a:schemeClr val="bg1">
                    <a:lumMod val="50000"/>
                  </a:schemeClr>
                </a:solidFill>
                <a:latin typeface="+mj-lt"/>
                <a:sym typeface="FreightSansLFPro"/>
              </a:rPr>
              <a:t>/</a:t>
            </a:r>
          </a:p>
        </p:txBody>
      </p:sp>
      <p:pic>
        <p:nvPicPr>
          <p:cNvPr id="8" name="elmo-embedding.png" descr="elmo-embedding.png">
            <a:extLst>
              <a:ext uri="{FF2B5EF4-FFF2-40B4-BE49-F238E27FC236}">
                <a16:creationId xmlns:a16="http://schemas.microsoft.com/office/drawing/2014/main" id="{CEE0D774-AA2C-694C-93A5-A982958C386E}"/>
              </a:ext>
            </a:extLst>
          </p:cNvPr>
          <p:cNvPicPr>
            <a:picLocks noChangeAspect="1"/>
          </p:cNvPicPr>
          <p:nvPr/>
        </p:nvPicPr>
        <p:blipFill>
          <a:blip r:embed="rId4">
            <a:extLst/>
          </a:blip>
          <a:stretch>
            <a:fillRect/>
          </a:stretch>
        </p:blipFill>
        <p:spPr>
          <a:xfrm>
            <a:off x="1183481" y="1161690"/>
            <a:ext cx="6777038" cy="3514725"/>
          </a:xfrm>
          <a:prstGeom prst="rect">
            <a:avLst/>
          </a:prstGeom>
          <a:ln w="12700">
            <a:miter lim="400000"/>
          </a:ln>
        </p:spPr>
      </p:pic>
    </p:spTree>
    <p:extLst>
      <p:ext uri="{BB962C8B-B14F-4D97-AF65-F5344CB8AC3E}">
        <p14:creationId xmlns:p14="http://schemas.microsoft.com/office/powerpoint/2010/main" val="2221196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35</a:t>
            </a:fld>
            <a:endParaRPr/>
          </a:p>
        </p:txBody>
      </p:sp>
      <p:sp>
        <p:nvSpPr>
          <p:cNvPr id="3687" name="Google Shape;3687;p14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a:defRPr spc="100"/>
            </a:pPr>
            <a:r>
              <a:rPr lang="en-US" sz="2600" dirty="0" err="1"/>
              <a:t>ELMo</a:t>
            </a:r>
            <a:r>
              <a:rPr lang="en-US" sz="2600" dirty="0"/>
              <a:t> performance</a:t>
            </a:r>
          </a:p>
        </p:txBody>
      </p:sp>
      <p:pic>
        <p:nvPicPr>
          <p:cNvPr id="6" name="Screen Shot 2019-02-12 at 6.01.45 PM.png" descr="Screen Shot 2019-02-12 at 6.01.45 PM.png">
            <a:extLst>
              <a:ext uri="{FF2B5EF4-FFF2-40B4-BE49-F238E27FC236}">
                <a16:creationId xmlns:a16="http://schemas.microsoft.com/office/drawing/2014/main" id="{988D120E-FACC-D948-95D0-783F824FDF5C}"/>
              </a:ext>
            </a:extLst>
          </p:cNvPr>
          <p:cNvPicPr>
            <a:picLocks noChangeAspect="1"/>
          </p:cNvPicPr>
          <p:nvPr/>
        </p:nvPicPr>
        <p:blipFill>
          <a:blip r:embed="rId3">
            <a:extLst/>
          </a:blip>
          <a:stretch>
            <a:fillRect/>
          </a:stretch>
        </p:blipFill>
        <p:spPr>
          <a:xfrm>
            <a:off x="1867970" y="1636183"/>
            <a:ext cx="6849140" cy="2209183"/>
          </a:xfrm>
          <a:prstGeom prst="rect">
            <a:avLst/>
          </a:prstGeom>
          <a:ln w="12700">
            <a:miter lim="400000"/>
          </a:ln>
        </p:spPr>
      </p:pic>
      <p:sp>
        <p:nvSpPr>
          <p:cNvPr id="9" name="Question Answering -…">
            <a:extLst>
              <a:ext uri="{FF2B5EF4-FFF2-40B4-BE49-F238E27FC236}">
                <a16:creationId xmlns:a16="http://schemas.microsoft.com/office/drawing/2014/main" id="{88C31724-69A0-0841-8AE2-4158618F1F4A}"/>
              </a:ext>
            </a:extLst>
          </p:cNvPr>
          <p:cNvSpPr txBox="1"/>
          <p:nvPr/>
        </p:nvSpPr>
        <p:spPr>
          <a:xfrm>
            <a:off x="177991" y="2476675"/>
            <a:ext cx="1896353" cy="123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r" defTabSz="309563" hangingPunct="0">
              <a:buClrTx/>
              <a:defRPr sz="4300">
                <a:solidFill>
                  <a:srgbClr val="000000"/>
                </a:solidFill>
              </a:defRPr>
            </a:pPr>
            <a:r>
              <a:rPr lang="en-US" sz="1300" b="1" dirty="0">
                <a:solidFill>
                  <a:srgbClr val="0070C0"/>
                </a:solidFill>
                <a:latin typeface="+mn-lt"/>
                <a:sym typeface="FreightSansLFPro"/>
              </a:rPr>
              <a:t>Machine Reading </a:t>
            </a:r>
            <a:r>
              <a:rPr sz="1300" b="1" dirty="0">
                <a:solidFill>
                  <a:srgbClr val="0070C0"/>
                </a:solidFill>
                <a:latin typeface="+mn-lt"/>
                <a:sym typeface="FreightSansLFPro"/>
              </a:rPr>
              <a:t>-</a:t>
            </a:r>
          </a:p>
          <a:p>
            <a:pPr algn="r" defTabSz="309563" hangingPunct="0">
              <a:buClrTx/>
              <a:defRPr sz="4300">
                <a:solidFill>
                  <a:srgbClr val="000000"/>
                </a:solidFill>
              </a:defRPr>
            </a:pPr>
            <a:r>
              <a:rPr sz="1300" dirty="0">
                <a:latin typeface="+mn-lt"/>
                <a:sym typeface="FreightSansLFPro"/>
              </a:rPr>
              <a:t>Textual Entailment -</a:t>
            </a:r>
          </a:p>
          <a:p>
            <a:pPr algn="r" defTabSz="309563" hangingPunct="0">
              <a:buClrTx/>
              <a:defRPr sz="4300">
                <a:solidFill>
                  <a:srgbClr val="000000"/>
                </a:solidFill>
              </a:defRPr>
            </a:pPr>
            <a:r>
              <a:rPr sz="1300" dirty="0">
                <a:latin typeface="+mn-lt"/>
                <a:sym typeface="FreightSansLFPro"/>
              </a:rPr>
              <a:t>Semantic Labeling -</a:t>
            </a:r>
            <a:br>
              <a:rPr sz="1300" dirty="0">
                <a:latin typeface="+mn-lt"/>
                <a:sym typeface="FreightSansLFPro"/>
              </a:rPr>
            </a:br>
            <a:r>
              <a:rPr sz="1300" dirty="0">
                <a:latin typeface="+mn-lt"/>
                <a:sym typeface="FreightSansLFPro"/>
              </a:rPr>
              <a:t>Coreference Res</a:t>
            </a:r>
            <a:r>
              <a:rPr lang="en-US" sz="1300" dirty="0">
                <a:latin typeface="+mn-lt"/>
                <a:sym typeface="FreightSansLFPro"/>
              </a:rPr>
              <a:t>olution</a:t>
            </a:r>
            <a:r>
              <a:rPr sz="1300" dirty="0">
                <a:latin typeface="+mn-lt"/>
                <a:sym typeface="FreightSansLFPro"/>
              </a:rPr>
              <a:t> -</a:t>
            </a:r>
            <a:br>
              <a:rPr sz="1300" dirty="0">
                <a:latin typeface="+mn-lt"/>
                <a:sym typeface="FreightSansLFPro"/>
              </a:rPr>
            </a:br>
            <a:r>
              <a:rPr sz="1300" dirty="0">
                <a:latin typeface="+mn-lt"/>
                <a:sym typeface="FreightSansLFPro"/>
              </a:rPr>
              <a:t>Entity Extraction -</a:t>
            </a:r>
            <a:br>
              <a:rPr sz="1300" dirty="0">
                <a:latin typeface="+mn-lt"/>
                <a:sym typeface="FreightSansLFPro"/>
              </a:rPr>
            </a:br>
            <a:r>
              <a:rPr sz="1300" dirty="0">
                <a:latin typeface="+mn-lt"/>
                <a:sym typeface="FreightSansLFPro"/>
              </a:rPr>
              <a:t>Sentiment Analysis -</a:t>
            </a:r>
          </a:p>
        </p:txBody>
      </p:sp>
    </p:spTree>
    <p:extLst>
      <p:ext uri="{BB962C8B-B14F-4D97-AF65-F5344CB8AC3E}">
        <p14:creationId xmlns:p14="http://schemas.microsoft.com/office/powerpoint/2010/main" val="991953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36</a:t>
            </a:fld>
            <a:endParaRPr/>
          </a:p>
        </p:txBody>
      </p:sp>
      <p:sp>
        <p:nvSpPr>
          <p:cNvPr id="3687" name="Google Shape;3687;p14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a:defRPr spc="100"/>
            </a:pPr>
            <a:r>
              <a:rPr lang="en-US" sz="2600" dirty="0"/>
              <a:t>What is </a:t>
            </a:r>
            <a:r>
              <a:rPr lang="en-US" sz="2600" dirty="0" err="1"/>
              <a:t>ELMo</a:t>
            </a:r>
            <a:r>
              <a:rPr lang="en-US" sz="2600" dirty="0"/>
              <a:t> learning ?</a:t>
            </a:r>
          </a:p>
        </p:txBody>
      </p:sp>
      <p:sp>
        <p:nvSpPr>
          <p:cNvPr id="2" name="Rectangle 1">
            <a:extLst>
              <a:ext uri="{FF2B5EF4-FFF2-40B4-BE49-F238E27FC236}">
                <a16:creationId xmlns:a16="http://schemas.microsoft.com/office/drawing/2014/main" id="{55A82C21-4565-AC40-853C-F30FAB299AAE}"/>
              </a:ext>
            </a:extLst>
          </p:cNvPr>
          <p:cNvSpPr/>
          <p:nvPr/>
        </p:nvSpPr>
        <p:spPr>
          <a:xfrm>
            <a:off x="734291" y="1184899"/>
            <a:ext cx="4572000" cy="784830"/>
          </a:xfrm>
          <a:prstGeom prst="rect">
            <a:avLst/>
          </a:prstGeom>
        </p:spPr>
        <p:txBody>
          <a:bodyPr>
            <a:spAutoFit/>
          </a:bodyPr>
          <a:lstStyle/>
          <a:p>
            <a:pPr marL="195263" indent="-195263" defTabSz="309563" hangingPunct="0">
              <a:spcBef>
                <a:spcPts val="563"/>
              </a:spcBef>
              <a:buFontTx/>
              <a:buChar char="•"/>
            </a:pPr>
            <a:r>
              <a:rPr lang="en-US" sz="2000" dirty="0">
                <a:latin typeface="+mn-lt"/>
                <a:sym typeface="FreightSansLFPro"/>
              </a:rPr>
              <a:t>Meaning of words in context</a:t>
            </a:r>
          </a:p>
          <a:p>
            <a:pPr marL="433388" lvl="1" indent="-195263" defTabSz="309563" hangingPunct="0">
              <a:spcBef>
                <a:spcPts val="563"/>
              </a:spcBef>
              <a:buFontTx/>
              <a:buChar char="•"/>
            </a:pPr>
            <a:r>
              <a:rPr lang="en-US" sz="2000" dirty="0">
                <a:latin typeface="+mn-lt"/>
                <a:sym typeface="FreightSansLFPro"/>
              </a:rPr>
              <a:t>POS, word sense, etc.</a:t>
            </a:r>
          </a:p>
        </p:txBody>
      </p:sp>
      <p:pic>
        <p:nvPicPr>
          <p:cNvPr id="8" name="Screen Shot 2019-02-12 at 5.46.55 PM.png" descr="Screen Shot 2019-02-12 at 5.46.55 PM.png">
            <a:extLst>
              <a:ext uri="{FF2B5EF4-FFF2-40B4-BE49-F238E27FC236}">
                <a16:creationId xmlns:a16="http://schemas.microsoft.com/office/drawing/2014/main" id="{F20E1AF8-3416-9842-8A3F-3D41CB6A1135}"/>
              </a:ext>
            </a:extLst>
          </p:cNvPr>
          <p:cNvPicPr>
            <a:picLocks noChangeAspect="1"/>
          </p:cNvPicPr>
          <p:nvPr/>
        </p:nvPicPr>
        <p:blipFill>
          <a:blip r:embed="rId3">
            <a:extLst/>
          </a:blip>
          <a:stretch>
            <a:fillRect/>
          </a:stretch>
        </p:blipFill>
        <p:spPr>
          <a:xfrm>
            <a:off x="1354364" y="2137040"/>
            <a:ext cx="6819854" cy="2166691"/>
          </a:xfrm>
          <a:prstGeom prst="rect">
            <a:avLst/>
          </a:prstGeom>
          <a:ln w="12700">
            <a:miter lim="400000"/>
          </a:ln>
        </p:spPr>
      </p:pic>
    </p:spTree>
    <p:extLst>
      <p:ext uri="{BB962C8B-B14F-4D97-AF65-F5344CB8AC3E}">
        <p14:creationId xmlns:p14="http://schemas.microsoft.com/office/powerpoint/2010/main" val="1278751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37</a:t>
            </a:fld>
            <a:endParaRPr/>
          </a:p>
        </p:txBody>
      </p:sp>
      <p:sp>
        <p:nvSpPr>
          <p:cNvPr id="3687" name="Google Shape;3687;p143"/>
          <p:cNvSpPr txBox="1">
            <a:spLocks noGrp="1"/>
          </p:cNvSpPr>
          <p:nvPr>
            <p:ph type="title" idx="4294967295"/>
          </p:nvPr>
        </p:nvSpPr>
        <p:spPr>
          <a:xfrm>
            <a:off x="0" y="444500"/>
            <a:ext cx="8839200" cy="573088"/>
          </a:xfrm>
          <a:prstGeom prst="rect">
            <a:avLst/>
          </a:prstGeom>
        </p:spPr>
        <p:txBody>
          <a:bodyPr spcFirstLastPara="1" wrap="square" lIns="91425" tIns="91425" rIns="91425" bIns="91425" anchor="t" anchorCtr="0">
            <a:noAutofit/>
          </a:bodyPr>
          <a:lstStyle/>
          <a:p>
            <a:pPr>
              <a:defRPr spc="100"/>
            </a:pPr>
            <a:r>
              <a:rPr lang="en-US" sz="2600" dirty="0"/>
              <a:t>BERT - </a:t>
            </a:r>
            <a:r>
              <a:rPr lang="en-US" sz="2000" b="1" dirty="0"/>
              <a:t>B</a:t>
            </a:r>
            <a:r>
              <a:rPr lang="en-US" sz="2000" dirty="0"/>
              <a:t>idirectional </a:t>
            </a:r>
            <a:r>
              <a:rPr lang="en-US" sz="2000" b="1" dirty="0"/>
              <a:t>E</a:t>
            </a:r>
            <a:r>
              <a:rPr lang="en-US" sz="2000" dirty="0"/>
              <a:t>ncoder </a:t>
            </a:r>
            <a:r>
              <a:rPr lang="en-US" sz="2000" b="1" dirty="0"/>
              <a:t>R</a:t>
            </a:r>
            <a:r>
              <a:rPr lang="en-US" sz="2000" dirty="0"/>
              <a:t>epresentations from </a:t>
            </a:r>
            <a:r>
              <a:rPr lang="en-US" sz="2000" b="1" dirty="0"/>
              <a:t>T</a:t>
            </a:r>
            <a:r>
              <a:rPr lang="en-US" sz="2000" dirty="0"/>
              <a:t>ransformers</a:t>
            </a:r>
            <a:br>
              <a:rPr lang="en-US" sz="2000" dirty="0"/>
            </a:br>
            <a:endParaRPr lang="en-US" sz="2000" dirty="0"/>
          </a:p>
        </p:txBody>
      </p:sp>
      <p:sp>
        <p:nvSpPr>
          <p:cNvPr id="5" name="Google Shape;1784;p77">
            <a:extLst>
              <a:ext uri="{FF2B5EF4-FFF2-40B4-BE49-F238E27FC236}">
                <a16:creationId xmlns:a16="http://schemas.microsoft.com/office/drawing/2014/main" id="{38877EFA-19F6-7147-800E-00BA9038FBC3}"/>
              </a:ext>
            </a:extLst>
          </p:cNvPr>
          <p:cNvSpPr txBox="1"/>
          <p:nvPr/>
        </p:nvSpPr>
        <p:spPr>
          <a:xfrm>
            <a:off x="192026" y="937612"/>
            <a:ext cx="4980902" cy="2829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solidFill>
                  <a:schemeClr val="bg1">
                    <a:lumMod val="50000"/>
                  </a:schemeClr>
                </a:solidFill>
              </a:rPr>
              <a:t>Devlin et al., NAACL’19</a:t>
            </a:r>
            <a:endParaRPr sz="1600" dirty="0">
              <a:solidFill>
                <a:schemeClr val="bg1">
                  <a:lumMod val="50000"/>
                </a:schemeClr>
              </a:solidFill>
            </a:endParaRPr>
          </a:p>
        </p:txBody>
      </p:sp>
      <p:pic>
        <p:nvPicPr>
          <p:cNvPr id="6" name="Screen Shot 2019-02-12 at 6.47.09 PM.png" descr="Screen Shot 2019-02-12 at 6.47.09 PM.png">
            <a:extLst>
              <a:ext uri="{FF2B5EF4-FFF2-40B4-BE49-F238E27FC236}">
                <a16:creationId xmlns:a16="http://schemas.microsoft.com/office/drawing/2014/main" id="{418A8BB5-DE67-9A4B-8FC2-3B464D3EC877}"/>
              </a:ext>
            </a:extLst>
          </p:cNvPr>
          <p:cNvPicPr>
            <a:picLocks noChangeAspect="1"/>
          </p:cNvPicPr>
          <p:nvPr/>
        </p:nvPicPr>
        <p:blipFill rotWithShape="1">
          <a:blip r:embed="rId3">
            <a:extLst/>
          </a:blip>
          <a:srcRect l="51847"/>
          <a:stretch/>
        </p:blipFill>
        <p:spPr>
          <a:xfrm>
            <a:off x="221744" y="1790273"/>
            <a:ext cx="4890582" cy="2670891"/>
          </a:xfrm>
          <a:prstGeom prst="rect">
            <a:avLst/>
          </a:prstGeom>
          <a:ln w="12700">
            <a:miter lim="400000"/>
          </a:ln>
        </p:spPr>
      </p:pic>
      <p:sp>
        <p:nvSpPr>
          <p:cNvPr id="3" name="TextBox 2">
            <a:extLst>
              <a:ext uri="{FF2B5EF4-FFF2-40B4-BE49-F238E27FC236}">
                <a16:creationId xmlns:a16="http://schemas.microsoft.com/office/drawing/2014/main" id="{E17AF44B-AEB2-FA45-A813-490963D63052}"/>
              </a:ext>
            </a:extLst>
          </p:cNvPr>
          <p:cNvSpPr txBox="1"/>
          <p:nvPr/>
        </p:nvSpPr>
        <p:spPr>
          <a:xfrm>
            <a:off x="4918363" y="2971829"/>
            <a:ext cx="1496291" cy="307777"/>
          </a:xfrm>
          <a:prstGeom prst="rect">
            <a:avLst/>
          </a:prstGeom>
          <a:noFill/>
        </p:spPr>
        <p:txBody>
          <a:bodyPr wrap="square" rtlCol="0">
            <a:spAutoFit/>
          </a:bodyPr>
          <a:lstStyle/>
          <a:p>
            <a:r>
              <a:rPr lang="en-US" dirty="0">
                <a:solidFill>
                  <a:schemeClr val="bg1">
                    <a:lumMod val="50000"/>
                  </a:schemeClr>
                </a:solidFill>
              </a:rPr>
              <a:t>(</a:t>
            </a:r>
            <a:r>
              <a:rPr lang="en-US" dirty="0" err="1">
                <a:solidFill>
                  <a:schemeClr val="bg1">
                    <a:lumMod val="50000"/>
                  </a:schemeClr>
                </a:solidFill>
              </a:rPr>
              <a:t>OpenAI</a:t>
            </a:r>
            <a:r>
              <a:rPr lang="en-US" dirty="0">
                <a:solidFill>
                  <a:schemeClr val="bg1">
                    <a:lumMod val="50000"/>
                  </a:schemeClr>
                </a:solidFill>
              </a:rPr>
              <a:t> GPT)</a:t>
            </a:r>
          </a:p>
        </p:txBody>
      </p:sp>
      <p:sp>
        <p:nvSpPr>
          <p:cNvPr id="8" name="Rectangle 7">
            <a:extLst>
              <a:ext uri="{FF2B5EF4-FFF2-40B4-BE49-F238E27FC236}">
                <a16:creationId xmlns:a16="http://schemas.microsoft.com/office/drawing/2014/main" id="{3B54A780-A7DD-2F4E-82F5-83E1C078AE57}"/>
              </a:ext>
            </a:extLst>
          </p:cNvPr>
          <p:cNvSpPr/>
          <p:nvPr/>
        </p:nvSpPr>
        <p:spPr>
          <a:xfrm>
            <a:off x="385990" y="1501581"/>
            <a:ext cx="8453210" cy="707886"/>
          </a:xfrm>
          <a:prstGeom prst="rect">
            <a:avLst/>
          </a:prstGeom>
        </p:spPr>
        <p:txBody>
          <a:bodyPr wrap="square">
            <a:spAutoFit/>
          </a:bodyPr>
          <a:lstStyle/>
          <a:p>
            <a:r>
              <a:rPr lang="en-US" sz="2000" dirty="0"/>
              <a:t>Solutions: use Transformer + encoder layers instead of decoder layers</a:t>
            </a:r>
          </a:p>
          <a:p>
            <a:pPr lvl="1"/>
            <a:endParaRPr lang="en-US" sz="2000" dirty="0"/>
          </a:p>
        </p:txBody>
      </p:sp>
      <p:sp>
        <p:nvSpPr>
          <p:cNvPr id="10" name="Rectangle 9">
            <a:extLst>
              <a:ext uri="{FF2B5EF4-FFF2-40B4-BE49-F238E27FC236}">
                <a16:creationId xmlns:a16="http://schemas.microsoft.com/office/drawing/2014/main" id="{D202ABAB-9E68-0D40-B1F4-B9562D40DDEE}"/>
              </a:ext>
            </a:extLst>
          </p:cNvPr>
          <p:cNvSpPr/>
          <p:nvPr/>
        </p:nvSpPr>
        <p:spPr>
          <a:xfrm>
            <a:off x="385990" y="4471486"/>
            <a:ext cx="8453210" cy="707886"/>
          </a:xfrm>
          <a:prstGeom prst="rect">
            <a:avLst/>
          </a:prstGeom>
        </p:spPr>
        <p:txBody>
          <a:bodyPr wrap="square">
            <a:spAutoFit/>
          </a:bodyPr>
          <a:lstStyle/>
          <a:p>
            <a:r>
              <a:rPr lang="en-US" sz="2000" dirty="0"/>
              <a:t>Innovation with multiple pretraining tasks</a:t>
            </a:r>
          </a:p>
          <a:p>
            <a:pPr lvl="1"/>
            <a:endParaRPr lang="en-US" sz="2000" dirty="0"/>
          </a:p>
        </p:txBody>
      </p:sp>
      <p:grpSp>
        <p:nvGrpSpPr>
          <p:cNvPr id="4" name="Group 3">
            <a:extLst>
              <a:ext uri="{FF2B5EF4-FFF2-40B4-BE49-F238E27FC236}">
                <a16:creationId xmlns:a16="http://schemas.microsoft.com/office/drawing/2014/main" id="{DFA5FAD6-2B19-874A-9FB0-619151DC4F13}"/>
              </a:ext>
            </a:extLst>
          </p:cNvPr>
          <p:cNvGrpSpPr/>
          <p:nvPr/>
        </p:nvGrpSpPr>
        <p:grpSpPr>
          <a:xfrm>
            <a:off x="5932891" y="1779950"/>
            <a:ext cx="2813917" cy="2691536"/>
            <a:chOff x="5932891" y="1779950"/>
            <a:chExt cx="2813917" cy="2691536"/>
          </a:xfrm>
        </p:grpSpPr>
        <p:pic>
          <p:nvPicPr>
            <p:cNvPr id="9" name="Screen Shot 2019-02-12 at 6.47.09 PM.png" descr="Screen Shot 2019-02-12 at 6.47.09 PM.png">
              <a:extLst>
                <a:ext uri="{FF2B5EF4-FFF2-40B4-BE49-F238E27FC236}">
                  <a16:creationId xmlns:a16="http://schemas.microsoft.com/office/drawing/2014/main" id="{824CF887-5226-AC48-814F-8F6A1A11CF87}"/>
                </a:ext>
              </a:extLst>
            </p:cNvPr>
            <p:cNvPicPr>
              <a:picLocks noChangeAspect="1"/>
            </p:cNvPicPr>
            <p:nvPr/>
          </p:nvPicPr>
          <p:blipFill rotWithShape="1">
            <a:blip r:embed="rId3">
              <a:extLst/>
            </a:blip>
            <a:srcRect r="72506"/>
            <a:stretch/>
          </p:blipFill>
          <p:spPr>
            <a:xfrm>
              <a:off x="5932891" y="1779950"/>
              <a:ext cx="2813917" cy="2691536"/>
            </a:xfrm>
            <a:prstGeom prst="rect">
              <a:avLst/>
            </a:prstGeom>
            <a:ln w="12700">
              <a:miter lim="400000"/>
            </a:ln>
          </p:spPr>
        </p:pic>
        <p:sp>
          <p:nvSpPr>
            <p:cNvPr id="2" name="Rectangle 1">
              <a:extLst>
                <a:ext uri="{FF2B5EF4-FFF2-40B4-BE49-F238E27FC236}">
                  <a16:creationId xmlns:a16="http://schemas.microsoft.com/office/drawing/2014/main" id="{C1DBD396-FC15-6843-BD63-0C00F6C4A11B}"/>
                </a:ext>
              </a:extLst>
            </p:cNvPr>
            <p:cNvSpPr/>
            <p:nvPr/>
          </p:nvSpPr>
          <p:spPr>
            <a:xfrm>
              <a:off x="7521935" y="2129408"/>
              <a:ext cx="683811" cy="2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5877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38</a:t>
            </a:fld>
            <a:endParaRPr/>
          </a:p>
        </p:txBody>
      </p:sp>
      <p:sp>
        <p:nvSpPr>
          <p:cNvPr id="3687" name="Google Shape;3687;p143"/>
          <p:cNvSpPr txBox="1">
            <a:spLocks noGrp="1"/>
          </p:cNvSpPr>
          <p:nvPr>
            <p:ph type="title" idx="4294967295"/>
          </p:nvPr>
        </p:nvSpPr>
        <p:spPr>
          <a:xfrm>
            <a:off x="0" y="444500"/>
            <a:ext cx="8839200" cy="573088"/>
          </a:xfrm>
          <a:prstGeom prst="rect">
            <a:avLst/>
          </a:prstGeom>
        </p:spPr>
        <p:txBody>
          <a:bodyPr spcFirstLastPara="1" wrap="square" lIns="91425" tIns="91425" rIns="91425" bIns="91425" anchor="t" anchorCtr="0">
            <a:noAutofit/>
          </a:bodyPr>
          <a:lstStyle/>
          <a:p>
            <a:pPr>
              <a:defRPr spc="100"/>
            </a:pPr>
            <a:r>
              <a:rPr lang="en-US" sz="2600" dirty="0"/>
              <a:t>BERT – </a:t>
            </a:r>
            <a:r>
              <a:rPr lang="en-US" sz="2000" dirty="0"/>
              <a:t>Pretraining 1: masked language modeling</a:t>
            </a:r>
          </a:p>
        </p:txBody>
      </p:sp>
      <p:sp>
        <p:nvSpPr>
          <p:cNvPr id="8" name="Google Shape;3337;p123">
            <a:extLst>
              <a:ext uri="{FF2B5EF4-FFF2-40B4-BE49-F238E27FC236}">
                <a16:creationId xmlns:a16="http://schemas.microsoft.com/office/drawing/2014/main" id="{5F04B039-5FDE-7445-B8C9-10DA1F3EB848}"/>
              </a:ext>
            </a:extLst>
          </p:cNvPr>
          <p:cNvSpPr txBox="1">
            <a:spLocks/>
          </p:cNvSpPr>
          <p:nvPr/>
        </p:nvSpPr>
        <p:spPr>
          <a:xfrm>
            <a:off x="158750" y="1737234"/>
            <a:ext cx="8521700" cy="341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r>
              <a:rPr lang="en-GB" dirty="0"/>
              <a:t>Given a sentence with some words masked at random, can we predict them?</a:t>
            </a:r>
          </a:p>
          <a:p>
            <a:r>
              <a:rPr lang="en-GB" dirty="0"/>
              <a:t>Randomly select 15% of tokens to be replaced with “&lt;MASK&gt;”</a:t>
            </a:r>
          </a:p>
        </p:txBody>
      </p:sp>
    </p:spTree>
    <p:extLst>
      <p:ext uri="{BB962C8B-B14F-4D97-AF65-F5344CB8AC3E}">
        <p14:creationId xmlns:p14="http://schemas.microsoft.com/office/powerpoint/2010/main" val="3079191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39</a:t>
            </a:fld>
            <a:endParaRPr/>
          </a:p>
        </p:txBody>
      </p:sp>
      <p:sp>
        <p:nvSpPr>
          <p:cNvPr id="3687" name="Google Shape;3687;p143"/>
          <p:cNvSpPr txBox="1">
            <a:spLocks noGrp="1"/>
          </p:cNvSpPr>
          <p:nvPr>
            <p:ph type="title" idx="4294967295"/>
          </p:nvPr>
        </p:nvSpPr>
        <p:spPr>
          <a:xfrm>
            <a:off x="0" y="444500"/>
            <a:ext cx="8839200" cy="573088"/>
          </a:xfrm>
          <a:prstGeom prst="rect">
            <a:avLst/>
          </a:prstGeom>
        </p:spPr>
        <p:txBody>
          <a:bodyPr spcFirstLastPara="1" wrap="square" lIns="91425" tIns="91425" rIns="91425" bIns="91425" anchor="t" anchorCtr="0">
            <a:noAutofit/>
          </a:bodyPr>
          <a:lstStyle/>
          <a:p>
            <a:pPr>
              <a:defRPr spc="100"/>
            </a:pPr>
            <a:r>
              <a:rPr lang="en-US" sz="2600" dirty="0"/>
              <a:t>BERT – </a:t>
            </a:r>
            <a:r>
              <a:rPr lang="en-US" sz="2000" dirty="0"/>
              <a:t>Pretraining 1: masked language modeling</a:t>
            </a:r>
          </a:p>
        </p:txBody>
      </p:sp>
      <p:pic>
        <p:nvPicPr>
          <p:cNvPr id="9" name="BERT-language-modeling-masked-lm.png" descr="BERT-language-modeling-masked-lm.png">
            <a:extLst>
              <a:ext uri="{FF2B5EF4-FFF2-40B4-BE49-F238E27FC236}">
                <a16:creationId xmlns:a16="http://schemas.microsoft.com/office/drawing/2014/main" id="{A10FC29D-7903-F641-A49F-D0ACCCD82CA1}"/>
              </a:ext>
            </a:extLst>
          </p:cNvPr>
          <p:cNvPicPr>
            <a:picLocks noChangeAspect="1"/>
          </p:cNvPicPr>
          <p:nvPr/>
        </p:nvPicPr>
        <p:blipFill>
          <a:blip r:embed="rId3">
            <a:extLst/>
          </a:blip>
          <a:stretch>
            <a:fillRect/>
          </a:stretch>
        </p:blipFill>
        <p:spPr>
          <a:xfrm>
            <a:off x="1579806" y="974588"/>
            <a:ext cx="5679588" cy="3731630"/>
          </a:xfrm>
          <a:prstGeom prst="rect">
            <a:avLst/>
          </a:prstGeom>
          <a:ln w="12700">
            <a:miter lim="400000"/>
          </a:ln>
        </p:spPr>
      </p:pic>
      <p:sp>
        <p:nvSpPr>
          <p:cNvPr id="3" name="TextBox 2">
            <a:extLst>
              <a:ext uri="{FF2B5EF4-FFF2-40B4-BE49-F238E27FC236}">
                <a16:creationId xmlns:a16="http://schemas.microsoft.com/office/drawing/2014/main" id="{73C9A59C-DABD-0944-B72F-C7E5DBAAC28B}"/>
              </a:ext>
            </a:extLst>
          </p:cNvPr>
          <p:cNvSpPr txBox="1"/>
          <p:nvPr/>
        </p:nvSpPr>
        <p:spPr>
          <a:xfrm>
            <a:off x="5347855" y="4751480"/>
            <a:ext cx="3124603" cy="400110"/>
          </a:xfrm>
          <a:prstGeom prst="rect">
            <a:avLst/>
          </a:prstGeom>
          <a:noFill/>
        </p:spPr>
        <p:txBody>
          <a:bodyPr wrap="square" rtlCol="0">
            <a:spAutoFit/>
          </a:bodyPr>
          <a:lstStyle/>
          <a:p>
            <a:r>
              <a:rPr lang="en-US" sz="1000" dirty="0">
                <a:solidFill>
                  <a:schemeClr val="bg1">
                    <a:lumMod val="50000"/>
                  </a:schemeClr>
                </a:solidFill>
                <a:latin typeface="FreightSansLFPro"/>
                <a:sym typeface="FreightSansLFPro"/>
              </a:rPr>
              <a:t>Figures from </a:t>
            </a:r>
            <a:r>
              <a:rPr lang="en-US" sz="1000" u="sng" dirty="0">
                <a:solidFill>
                  <a:schemeClr val="bg1">
                    <a:lumMod val="50000"/>
                  </a:schemeClr>
                </a:solidFill>
                <a:uFill>
                  <a:solidFill>
                    <a:srgbClr val="0000FF"/>
                  </a:solidFill>
                </a:uFill>
                <a:latin typeface="FreightSansLFPro"/>
                <a:sym typeface="FreightSansLFPro"/>
                <a:hlinkClick r:id="rId4">
                  <a:extLst>
                    <a:ext uri="{A12FA001-AC4F-418D-AE19-62706E023703}">
                      <ahyp:hlinkClr xmlns:ahyp="http://schemas.microsoft.com/office/drawing/2018/hyperlinkcolor" val="tx"/>
                    </a:ext>
                  </a:extLst>
                </a:hlinkClick>
              </a:rPr>
              <a:t>http://jalammar.github.io/illustrated-bert</a:t>
            </a:r>
            <a:r>
              <a:rPr lang="en-US" sz="1000" dirty="0">
                <a:solidFill>
                  <a:schemeClr val="bg1">
                    <a:lumMod val="50000"/>
                  </a:schemeClr>
                </a:solidFill>
                <a:latin typeface="FreightSansLFPro"/>
                <a:sym typeface="FreightSansLFPro"/>
              </a:rPr>
              <a:t>/</a:t>
            </a:r>
          </a:p>
          <a:p>
            <a:endParaRPr lang="en-US" sz="1000" dirty="0">
              <a:solidFill>
                <a:schemeClr val="bg1">
                  <a:lumMod val="50000"/>
                </a:schemeClr>
              </a:solidFill>
            </a:endParaRPr>
          </a:p>
        </p:txBody>
      </p:sp>
    </p:spTree>
    <p:extLst>
      <p:ext uri="{BB962C8B-B14F-4D97-AF65-F5344CB8AC3E}">
        <p14:creationId xmlns:p14="http://schemas.microsoft.com/office/powerpoint/2010/main" val="380864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4F4C37-CDB9-8C42-B92F-33DDFCB28344}"/>
              </a:ext>
            </a:extLst>
          </p:cNvPr>
          <p:cNvSpPr>
            <a:spLocks noGrp="1"/>
          </p:cNvSpPr>
          <p:nvPr>
            <p:ph type="title"/>
          </p:nvPr>
        </p:nvSpPr>
        <p:spPr/>
        <p:txBody>
          <a:bodyPr/>
          <a:lstStyle/>
          <a:p>
            <a:r>
              <a:rPr lang="en-US" dirty="0"/>
              <a:t>Machine Reading</a:t>
            </a:r>
          </a:p>
        </p:txBody>
      </p:sp>
      <p:sp>
        <p:nvSpPr>
          <p:cNvPr id="4" name="Text Placeholder 3">
            <a:extLst>
              <a:ext uri="{FF2B5EF4-FFF2-40B4-BE49-F238E27FC236}">
                <a16:creationId xmlns:a16="http://schemas.microsoft.com/office/drawing/2014/main" id="{8E48F04F-823B-0C4B-AA3A-A5DA3F731D95}"/>
              </a:ext>
            </a:extLst>
          </p:cNvPr>
          <p:cNvSpPr>
            <a:spLocks noGrp="1"/>
          </p:cNvSpPr>
          <p:nvPr>
            <p:ph type="body" idx="1"/>
          </p:nvPr>
        </p:nvSpPr>
        <p:spPr/>
        <p:txBody>
          <a:bodyPr/>
          <a:lstStyle/>
          <a:p>
            <a:pPr marL="114300" indent="0" algn="just">
              <a:buNone/>
            </a:pPr>
            <a:r>
              <a:rPr lang="en-US" dirty="0">
                <a:solidFill>
                  <a:schemeClr val="tx1"/>
                </a:solidFill>
              </a:rPr>
              <a:t>“</a:t>
            </a:r>
            <a:r>
              <a:rPr lang="en-US" i="1" dirty="0">
                <a:solidFill>
                  <a:schemeClr val="tx1"/>
                </a:solidFill>
              </a:rPr>
              <a:t>A machine comprehends </a:t>
            </a:r>
            <a:r>
              <a:rPr lang="en-US" i="1" dirty="0">
                <a:solidFill>
                  <a:srgbClr val="0070C0"/>
                </a:solidFill>
              </a:rPr>
              <a:t>a passage of text </a:t>
            </a:r>
            <a:r>
              <a:rPr lang="en-US" i="1" dirty="0">
                <a:solidFill>
                  <a:schemeClr val="tx1"/>
                </a:solidFill>
              </a:rPr>
              <a:t>if, for </a:t>
            </a:r>
            <a:r>
              <a:rPr lang="en-US" i="1" dirty="0">
                <a:solidFill>
                  <a:srgbClr val="0070C0"/>
                </a:solidFill>
              </a:rPr>
              <a:t>any question regarding that text that can be answered</a:t>
            </a:r>
            <a:r>
              <a:rPr lang="en-US" i="1" dirty="0">
                <a:solidFill>
                  <a:schemeClr val="tx1"/>
                </a:solidFill>
              </a:rPr>
              <a:t> correctly by a majority of native speakers, that machine can provide a string which those speakers would agree both answers that question, and does not contain information irrelevant to that question</a:t>
            </a:r>
            <a:r>
              <a:rPr lang="en-US" dirty="0">
                <a:solidFill>
                  <a:schemeClr val="tx1"/>
                </a:solidFill>
              </a:rPr>
              <a:t>.”</a:t>
            </a:r>
          </a:p>
        </p:txBody>
      </p:sp>
      <p:sp>
        <p:nvSpPr>
          <p:cNvPr id="2" name="Slide Number Placeholder 1">
            <a:extLst>
              <a:ext uri="{FF2B5EF4-FFF2-40B4-BE49-F238E27FC236}">
                <a16:creationId xmlns:a16="http://schemas.microsoft.com/office/drawing/2014/main" id="{62741C32-4A03-9846-9531-C9CC9C6AE8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pic>
        <p:nvPicPr>
          <p:cNvPr id="7" name="Picture 6">
            <a:extLst>
              <a:ext uri="{FF2B5EF4-FFF2-40B4-BE49-F238E27FC236}">
                <a16:creationId xmlns:a16="http://schemas.microsoft.com/office/drawing/2014/main" id="{8C45CFCD-B41D-7546-8886-6899F33593D5}"/>
              </a:ext>
            </a:extLst>
          </p:cNvPr>
          <p:cNvPicPr>
            <a:picLocks noChangeAspect="1"/>
          </p:cNvPicPr>
          <p:nvPr/>
        </p:nvPicPr>
        <p:blipFill rotWithShape="1">
          <a:blip r:embed="rId3"/>
          <a:srcRect b="26420"/>
          <a:stretch/>
        </p:blipFill>
        <p:spPr>
          <a:xfrm>
            <a:off x="2284105" y="2860675"/>
            <a:ext cx="4206421" cy="1446559"/>
          </a:xfrm>
          <a:prstGeom prst="rect">
            <a:avLst/>
          </a:prstGeom>
        </p:spPr>
      </p:pic>
    </p:spTree>
    <p:extLst>
      <p:ext uri="{BB962C8B-B14F-4D97-AF65-F5344CB8AC3E}">
        <p14:creationId xmlns:p14="http://schemas.microsoft.com/office/powerpoint/2010/main" val="762769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40</a:t>
            </a:fld>
            <a:endParaRPr/>
          </a:p>
        </p:txBody>
      </p:sp>
      <p:sp>
        <p:nvSpPr>
          <p:cNvPr id="3687" name="Google Shape;3687;p143"/>
          <p:cNvSpPr txBox="1">
            <a:spLocks noGrp="1"/>
          </p:cNvSpPr>
          <p:nvPr>
            <p:ph type="title" idx="4294967295"/>
          </p:nvPr>
        </p:nvSpPr>
        <p:spPr>
          <a:xfrm>
            <a:off x="0" y="444500"/>
            <a:ext cx="8839200" cy="573088"/>
          </a:xfrm>
          <a:prstGeom prst="rect">
            <a:avLst/>
          </a:prstGeom>
        </p:spPr>
        <p:txBody>
          <a:bodyPr spcFirstLastPara="1" wrap="square" lIns="91425" tIns="91425" rIns="91425" bIns="91425" anchor="t" anchorCtr="0">
            <a:noAutofit/>
          </a:bodyPr>
          <a:lstStyle/>
          <a:p>
            <a:pPr>
              <a:defRPr spc="100"/>
            </a:pPr>
            <a:r>
              <a:rPr lang="en-US" sz="2600" dirty="0"/>
              <a:t>BERT – </a:t>
            </a:r>
            <a:r>
              <a:rPr lang="en-US" sz="2000" dirty="0"/>
              <a:t>Pretraining 2: next sentence prediction</a:t>
            </a:r>
          </a:p>
        </p:txBody>
      </p:sp>
      <p:sp>
        <p:nvSpPr>
          <p:cNvPr id="7" name="Google Shape;3337;p123">
            <a:extLst>
              <a:ext uri="{FF2B5EF4-FFF2-40B4-BE49-F238E27FC236}">
                <a16:creationId xmlns:a16="http://schemas.microsoft.com/office/drawing/2014/main" id="{93398C5F-127B-574B-A346-C30C6E3DCA5A}"/>
              </a:ext>
            </a:extLst>
          </p:cNvPr>
          <p:cNvSpPr txBox="1">
            <a:spLocks/>
          </p:cNvSpPr>
          <p:nvPr/>
        </p:nvSpPr>
        <p:spPr>
          <a:xfrm>
            <a:off x="158750" y="1737234"/>
            <a:ext cx="8521700" cy="1809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r>
              <a:rPr lang="en-GB" dirty="0"/>
              <a:t>Given two sentences, does the first follow the second?</a:t>
            </a:r>
          </a:p>
          <a:p>
            <a:r>
              <a:rPr lang="en-GB" dirty="0"/>
              <a:t>Teaches BERT about relationship between two sentences</a:t>
            </a:r>
          </a:p>
          <a:p>
            <a:r>
              <a:rPr lang="en-GB" dirty="0"/>
              <a:t>50% of the time the actual next sentence, 50% random</a:t>
            </a:r>
          </a:p>
        </p:txBody>
      </p:sp>
    </p:spTree>
    <p:extLst>
      <p:ext uri="{BB962C8B-B14F-4D97-AF65-F5344CB8AC3E}">
        <p14:creationId xmlns:p14="http://schemas.microsoft.com/office/powerpoint/2010/main" val="2445571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41</a:t>
            </a:fld>
            <a:endParaRPr/>
          </a:p>
        </p:txBody>
      </p:sp>
      <p:sp>
        <p:nvSpPr>
          <p:cNvPr id="3687" name="Google Shape;3687;p143"/>
          <p:cNvSpPr txBox="1">
            <a:spLocks noGrp="1"/>
          </p:cNvSpPr>
          <p:nvPr>
            <p:ph type="title" idx="4294967295"/>
          </p:nvPr>
        </p:nvSpPr>
        <p:spPr>
          <a:xfrm>
            <a:off x="0" y="444500"/>
            <a:ext cx="8839200" cy="573088"/>
          </a:xfrm>
          <a:prstGeom prst="rect">
            <a:avLst/>
          </a:prstGeom>
        </p:spPr>
        <p:txBody>
          <a:bodyPr spcFirstLastPara="1" wrap="square" lIns="91425" tIns="91425" rIns="91425" bIns="91425" anchor="t" anchorCtr="0">
            <a:noAutofit/>
          </a:bodyPr>
          <a:lstStyle/>
          <a:p>
            <a:pPr>
              <a:defRPr spc="100"/>
            </a:pPr>
            <a:r>
              <a:rPr lang="en-US" sz="2600" dirty="0"/>
              <a:t>BERT – </a:t>
            </a:r>
            <a:r>
              <a:rPr lang="en-US" sz="2000" dirty="0"/>
              <a:t>Pretraining 2: next sentence prediction</a:t>
            </a:r>
          </a:p>
        </p:txBody>
      </p:sp>
      <p:sp>
        <p:nvSpPr>
          <p:cNvPr id="3" name="TextBox 2">
            <a:extLst>
              <a:ext uri="{FF2B5EF4-FFF2-40B4-BE49-F238E27FC236}">
                <a16:creationId xmlns:a16="http://schemas.microsoft.com/office/drawing/2014/main" id="{73C9A59C-DABD-0944-B72F-C7E5DBAAC28B}"/>
              </a:ext>
            </a:extLst>
          </p:cNvPr>
          <p:cNvSpPr txBox="1"/>
          <p:nvPr/>
        </p:nvSpPr>
        <p:spPr>
          <a:xfrm>
            <a:off x="5347855" y="4751480"/>
            <a:ext cx="3124603" cy="400110"/>
          </a:xfrm>
          <a:prstGeom prst="rect">
            <a:avLst/>
          </a:prstGeom>
          <a:noFill/>
        </p:spPr>
        <p:txBody>
          <a:bodyPr wrap="square" rtlCol="0">
            <a:spAutoFit/>
          </a:bodyPr>
          <a:lstStyle/>
          <a:p>
            <a:r>
              <a:rPr lang="en-US" sz="1000" dirty="0">
                <a:solidFill>
                  <a:schemeClr val="bg1">
                    <a:lumMod val="50000"/>
                  </a:schemeClr>
                </a:solidFill>
                <a:latin typeface="FreightSansLFPro"/>
                <a:sym typeface="FreightSansLFPro"/>
              </a:rPr>
              <a:t>Figures from </a:t>
            </a:r>
            <a:r>
              <a:rPr lang="en-US" sz="1000" u="sng" dirty="0">
                <a:solidFill>
                  <a:schemeClr val="bg1">
                    <a:lumMod val="50000"/>
                  </a:schemeClr>
                </a:solidFill>
                <a:uFill>
                  <a:solidFill>
                    <a:srgbClr val="0000FF"/>
                  </a:solidFill>
                </a:uFill>
                <a:latin typeface="FreightSansLFPro"/>
                <a:sym typeface="FreightSansLFPro"/>
                <a:hlinkClick r:id="rId3">
                  <a:extLst>
                    <a:ext uri="{A12FA001-AC4F-418D-AE19-62706E023703}">
                      <ahyp:hlinkClr xmlns:ahyp="http://schemas.microsoft.com/office/drawing/2018/hyperlinkcolor" val="tx"/>
                    </a:ext>
                  </a:extLst>
                </a:hlinkClick>
              </a:rPr>
              <a:t>http://jalammar.github.io/illustrated-bert</a:t>
            </a:r>
            <a:r>
              <a:rPr lang="en-US" sz="1000" dirty="0">
                <a:solidFill>
                  <a:schemeClr val="bg1">
                    <a:lumMod val="50000"/>
                  </a:schemeClr>
                </a:solidFill>
                <a:latin typeface="FreightSansLFPro"/>
                <a:sym typeface="FreightSansLFPro"/>
              </a:rPr>
              <a:t>/</a:t>
            </a:r>
          </a:p>
          <a:p>
            <a:endParaRPr lang="en-US" sz="1000" dirty="0">
              <a:solidFill>
                <a:schemeClr val="bg1">
                  <a:lumMod val="50000"/>
                </a:schemeClr>
              </a:solidFill>
            </a:endParaRPr>
          </a:p>
        </p:txBody>
      </p:sp>
      <p:pic>
        <p:nvPicPr>
          <p:cNvPr id="6" name="bert-next-sentence-prediction.png" descr="bert-next-sentence-prediction.png">
            <a:extLst>
              <a:ext uri="{FF2B5EF4-FFF2-40B4-BE49-F238E27FC236}">
                <a16:creationId xmlns:a16="http://schemas.microsoft.com/office/drawing/2014/main" id="{73D4ADCB-7311-8A4F-86F6-B5F99AE4235C}"/>
              </a:ext>
            </a:extLst>
          </p:cNvPr>
          <p:cNvPicPr>
            <a:picLocks noChangeAspect="1"/>
          </p:cNvPicPr>
          <p:nvPr/>
        </p:nvPicPr>
        <p:blipFill>
          <a:blip r:embed="rId4">
            <a:extLst/>
          </a:blip>
          <a:stretch>
            <a:fillRect/>
          </a:stretch>
        </p:blipFill>
        <p:spPr>
          <a:xfrm>
            <a:off x="1579419" y="973801"/>
            <a:ext cx="5430190" cy="3733547"/>
          </a:xfrm>
          <a:prstGeom prst="rect">
            <a:avLst/>
          </a:prstGeom>
          <a:ln w="12700">
            <a:miter lim="400000"/>
          </a:ln>
        </p:spPr>
      </p:pic>
    </p:spTree>
    <p:extLst>
      <p:ext uri="{BB962C8B-B14F-4D97-AF65-F5344CB8AC3E}">
        <p14:creationId xmlns:p14="http://schemas.microsoft.com/office/powerpoint/2010/main" val="3317911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42</a:t>
            </a:fld>
            <a:endParaRPr/>
          </a:p>
        </p:txBody>
      </p:sp>
      <p:sp>
        <p:nvSpPr>
          <p:cNvPr id="3687" name="Google Shape;3687;p143"/>
          <p:cNvSpPr txBox="1">
            <a:spLocks noGrp="1"/>
          </p:cNvSpPr>
          <p:nvPr>
            <p:ph type="title" idx="4294967295"/>
          </p:nvPr>
        </p:nvSpPr>
        <p:spPr>
          <a:xfrm>
            <a:off x="0" y="444500"/>
            <a:ext cx="8839200" cy="573088"/>
          </a:xfrm>
          <a:prstGeom prst="rect">
            <a:avLst/>
          </a:prstGeom>
        </p:spPr>
        <p:txBody>
          <a:bodyPr spcFirstLastPara="1" wrap="square" lIns="91425" tIns="91425" rIns="91425" bIns="91425" anchor="t" anchorCtr="0">
            <a:noAutofit/>
          </a:bodyPr>
          <a:lstStyle/>
          <a:p>
            <a:pPr>
              <a:defRPr spc="100"/>
            </a:pPr>
            <a:r>
              <a:rPr lang="en-US" sz="2600" dirty="0"/>
              <a:t>BERT – </a:t>
            </a:r>
            <a:r>
              <a:rPr lang="en-US" sz="2000" dirty="0"/>
              <a:t>Fine-tuning for Classification</a:t>
            </a:r>
          </a:p>
        </p:txBody>
      </p:sp>
      <p:sp>
        <p:nvSpPr>
          <p:cNvPr id="3" name="TextBox 2">
            <a:extLst>
              <a:ext uri="{FF2B5EF4-FFF2-40B4-BE49-F238E27FC236}">
                <a16:creationId xmlns:a16="http://schemas.microsoft.com/office/drawing/2014/main" id="{73C9A59C-DABD-0944-B72F-C7E5DBAAC28B}"/>
              </a:ext>
            </a:extLst>
          </p:cNvPr>
          <p:cNvSpPr txBox="1"/>
          <p:nvPr/>
        </p:nvSpPr>
        <p:spPr>
          <a:xfrm>
            <a:off x="5347855" y="4751480"/>
            <a:ext cx="3124603" cy="246221"/>
          </a:xfrm>
          <a:prstGeom prst="rect">
            <a:avLst/>
          </a:prstGeom>
          <a:noFill/>
        </p:spPr>
        <p:txBody>
          <a:bodyPr wrap="square" rtlCol="0">
            <a:spAutoFit/>
          </a:bodyPr>
          <a:lstStyle/>
          <a:p>
            <a:pPr algn="ctr" defTabSz="309563" hangingPunct="0">
              <a:buClrTx/>
            </a:pPr>
            <a:r>
              <a:rPr lang="en-US" sz="1000" dirty="0">
                <a:solidFill>
                  <a:schemeClr val="bg1">
                    <a:lumMod val="50000"/>
                  </a:schemeClr>
                </a:solidFill>
                <a:latin typeface="+mn-lt"/>
                <a:sym typeface="FreightSansLFPro"/>
              </a:rPr>
              <a:t>Figures from Devlin et al. 18'</a:t>
            </a:r>
          </a:p>
        </p:txBody>
      </p:sp>
      <p:pic>
        <p:nvPicPr>
          <p:cNvPr id="4" name="Picture 3">
            <a:extLst>
              <a:ext uri="{FF2B5EF4-FFF2-40B4-BE49-F238E27FC236}">
                <a16:creationId xmlns:a16="http://schemas.microsoft.com/office/drawing/2014/main" id="{DB73A6C3-72D3-124E-9A62-AC92B72969B9}"/>
              </a:ext>
            </a:extLst>
          </p:cNvPr>
          <p:cNvPicPr>
            <a:picLocks noChangeAspect="1"/>
          </p:cNvPicPr>
          <p:nvPr/>
        </p:nvPicPr>
        <p:blipFill>
          <a:blip r:embed="rId3"/>
          <a:stretch>
            <a:fillRect/>
          </a:stretch>
        </p:blipFill>
        <p:spPr>
          <a:xfrm>
            <a:off x="4609064" y="1017588"/>
            <a:ext cx="3378200" cy="2870200"/>
          </a:xfrm>
          <a:prstGeom prst="rect">
            <a:avLst/>
          </a:prstGeom>
        </p:spPr>
      </p:pic>
      <p:pic>
        <p:nvPicPr>
          <p:cNvPr id="6" name="Picture 5">
            <a:extLst>
              <a:ext uri="{FF2B5EF4-FFF2-40B4-BE49-F238E27FC236}">
                <a16:creationId xmlns:a16="http://schemas.microsoft.com/office/drawing/2014/main" id="{AF885880-63CC-1E4E-927C-C5D3BA0486AD}"/>
              </a:ext>
            </a:extLst>
          </p:cNvPr>
          <p:cNvPicPr>
            <a:picLocks noChangeAspect="1"/>
          </p:cNvPicPr>
          <p:nvPr/>
        </p:nvPicPr>
        <p:blipFill>
          <a:blip r:embed="rId4"/>
          <a:stretch>
            <a:fillRect/>
          </a:stretch>
        </p:blipFill>
        <p:spPr>
          <a:xfrm>
            <a:off x="674137" y="1081088"/>
            <a:ext cx="3429000" cy="2806700"/>
          </a:xfrm>
          <a:prstGeom prst="rect">
            <a:avLst/>
          </a:prstGeom>
        </p:spPr>
      </p:pic>
      <p:sp>
        <p:nvSpPr>
          <p:cNvPr id="10" name="TextBox 9">
            <a:extLst>
              <a:ext uri="{FF2B5EF4-FFF2-40B4-BE49-F238E27FC236}">
                <a16:creationId xmlns:a16="http://schemas.microsoft.com/office/drawing/2014/main" id="{9A02D407-CED6-0D4B-83D3-3E30B906CE5F}"/>
              </a:ext>
            </a:extLst>
          </p:cNvPr>
          <p:cNvSpPr txBox="1"/>
          <p:nvPr/>
        </p:nvSpPr>
        <p:spPr>
          <a:xfrm>
            <a:off x="821094" y="3884393"/>
            <a:ext cx="3282043" cy="677108"/>
          </a:xfrm>
          <a:prstGeom prst="rect">
            <a:avLst/>
          </a:prstGeom>
          <a:noFill/>
        </p:spPr>
        <p:txBody>
          <a:bodyPr wrap="square" rtlCol="0">
            <a:spAutoFit/>
          </a:bodyPr>
          <a:lstStyle/>
          <a:p>
            <a:pPr algn="ctr"/>
            <a:r>
              <a:rPr lang="en-US" dirty="0"/>
              <a:t>Single sentence classification</a:t>
            </a:r>
          </a:p>
          <a:p>
            <a:pPr algn="ctr"/>
            <a:r>
              <a:rPr lang="en-US" sz="1000" dirty="0">
                <a:solidFill>
                  <a:schemeClr val="bg1">
                    <a:lumMod val="50000"/>
                  </a:schemeClr>
                </a:solidFill>
              </a:rPr>
              <a:t>Sentiment analysis, spam detection, etc.</a:t>
            </a:r>
          </a:p>
          <a:p>
            <a:endParaRPr lang="en-US" dirty="0"/>
          </a:p>
        </p:txBody>
      </p:sp>
      <p:sp>
        <p:nvSpPr>
          <p:cNvPr id="13" name="TextBox 12">
            <a:extLst>
              <a:ext uri="{FF2B5EF4-FFF2-40B4-BE49-F238E27FC236}">
                <a16:creationId xmlns:a16="http://schemas.microsoft.com/office/drawing/2014/main" id="{08012BF1-DA4F-F84A-9F23-64DBBA472FA4}"/>
              </a:ext>
            </a:extLst>
          </p:cNvPr>
          <p:cNvSpPr txBox="1"/>
          <p:nvPr/>
        </p:nvSpPr>
        <p:spPr>
          <a:xfrm>
            <a:off x="4529494" y="3884393"/>
            <a:ext cx="3817516" cy="677108"/>
          </a:xfrm>
          <a:prstGeom prst="rect">
            <a:avLst/>
          </a:prstGeom>
          <a:noFill/>
        </p:spPr>
        <p:txBody>
          <a:bodyPr wrap="square" rtlCol="0">
            <a:spAutoFit/>
          </a:bodyPr>
          <a:lstStyle/>
          <a:p>
            <a:pPr algn="ctr"/>
            <a:r>
              <a:rPr lang="en-US" dirty="0"/>
              <a:t>Pair of sentences classification</a:t>
            </a:r>
            <a:endParaRPr lang="en-US" sz="1000" dirty="0"/>
          </a:p>
          <a:p>
            <a:pPr algn="ctr"/>
            <a:r>
              <a:rPr lang="en-US" sz="1000" dirty="0">
                <a:solidFill>
                  <a:schemeClr val="bg1">
                    <a:lumMod val="50000"/>
                  </a:schemeClr>
                </a:solidFill>
              </a:rPr>
              <a:t>Entailment, paraphrase detection, etc.</a:t>
            </a:r>
          </a:p>
          <a:p>
            <a:pPr algn="ctr"/>
            <a:endParaRPr lang="en-US" dirty="0"/>
          </a:p>
        </p:txBody>
      </p:sp>
    </p:spTree>
    <p:extLst>
      <p:ext uri="{BB962C8B-B14F-4D97-AF65-F5344CB8AC3E}">
        <p14:creationId xmlns:p14="http://schemas.microsoft.com/office/powerpoint/2010/main" val="1391012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9" name="Google Shape;3689;p14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43</a:t>
            </a:fld>
            <a:endParaRPr/>
          </a:p>
        </p:txBody>
      </p:sp>
      <p:sp>
        <p:nvSpPr>
          <p:cNvPr id="3687" name="Google Shape;3687;p143"/>
          <p:cNvSpPr txBox="1">
            <a:spLocks noGrp="1"/>
          </p:cNvSpPr>
          <p:nvPr>
            <p:ph type="title" idx="4294967295"/>
          </p:nvPr>
        </p:nvSpPr>
        <p:spPr>
          <a:xfrm>
            <a:off x="0" y="444500"/>
            <a:ext cx="8839200" cy="573088"/>
          </a:xfrm>
          <a:prstGeom prst="rect">
            <a:avLst/>
          </a:prstGeom>
        </p:spPr>
        <p:txBody>
          <a:bodyPr spcFirstLastPara="1" wrap="square" lIns="91425" tIns="91425" rIns="91425" bIns="91425" anchor="t" anchorCtr="0">
            <a:noAutofit/>
          </a:bodyPr>
          <a:lstStyle/>
          <a:p>
            <a:pPr>
              <a:defRPr spc="100"/>
            </a:pPr>
            <a:r>
              <a:rPr lang="en-US" sz="2600" dirty="0"/>
              <a:t>BERT – </a:t>
            </a:r>
            <a:r>
              <a:rPr lang="en-US" sz="2000" dirty="0"/>
              <a:t>Fine-tuning for Machine Reading</a:t>
            </a:r>
          </a:p>
        </p:txBody>
      </p:sp>
      <p:sp>
        <p:nvSpPr>
          <p:cNvPr id="3" name="TextBox 2">
            <a:extLst>
              <a:ext uri="{FF2B5EF4-FFF2-40B4-BE49-F238E27FC236}">
                <a16:creationId xmlns:a16="http://schemas.microsoft.com/office/drawing/2014/main" id="{73C9A59C-DABD-0944-B72F-C7E5DBAAC28B}"/>
              </a:ext>
            </a:extLst>
          </p:cNvPr>
          <p:cNvSpPr txBox="1"/>
          <p:nvPr/>
        </p:nvSpPr>
        <p:spPr>
          <a:xfrm>
            <a:off x="5347855" y="4751480"/>
            <a:ext cx="3124603" cy="246221"/>
          </a:xfrm>
          <a:prstGeom prst="rect">
            <a:avLst/>
          </a:prstGeom>
          <a:noFill/>
        </p:spPr>
        <p:txBody>
          <a:bodyPr wrap="square" rtlCol="0">
            <a:spAutoFit/>
          </a:bodyPr>
          <a:lstStyle/>
          <a:p>
            <a:pPr algn="ctr" defTabSz="309563" hangingPunct="0">
              <a:buClrTx/>
            </a:pPr>
            <a:r>
              <a:rPr lang="en-US" sz="1000" dirty="0">
                <a:solidFill>
                  <a:schemeClr val="bg1">
                    <a:lumMod val="50000"/>
                  </a:schemeClr>
                </a:solidFill>
                <a:latin typeface="+mn-lt"/>
                <a:sym typeface="FreightSansLFPro"/>
              </a:rPr>
              <a:t>Figures from Devlin et al. 18'</a:t>
            </a:r>
          </a:p>
        </p:txBody>
      </p:sp>
      <p:pic>
        <p:nvPicPr>
          <p:cNvPr id="7" name="Screen Shot 2019-02-15 at 11.43.42 AM.png" descr="Screen Shot 2019-02-15 at 11.43.42 AM.png">
            <a:extLst>
              <a:ext uri="{FF2B5EF4-FFF2-40B4-BE49-F238E27FC236}">
                <a16:creationId xmlns:a16="http://schemas.microsoft.com/office/drawing/2014/main" id="{2CA0C88D-1473-7C4A-9576-137321B9C46A}"/>
              </a:ext>
            </a:extLst>
          </p:cNvPr>
          <p:cNvPicPr>
            <a:picLocks noChangeAspect="1"/>
          </p:cNvPicPr>
          <p:nvPr/>
        </p:nvPicPr>
        <p:blipFill rotWithShape="1">
          <a:blip r:embed="rId3">
            <a:extLst/>
          </a:blip>
          <a:srcRect l="1" r="52506" b="1642"/>
          <a:stretch/>
        </p:blipFill>
        <p:spPr>
          <a:xfrm>
            <a:off x="615821" y="1168189"/>
            <a:ext cx="3069659" cy="3165874"/>
          </a:xfrm>
          <a:prstGeom prst="rect">
            <a:avLst/>
          </a:prstGeom>
          <a:ln w="12700">
            <a:miter lim="400000"/>
          </a:ln>
        </p:spPr>
      </p:pic>
      <p:pic>
        <p:nvPicPr>
          <p:cNvPr id="8" name="Picture 7">
            <a:extLst>
              <a:ext uri="{FF2B5EF4-FFF2-40B4-BE49-F238E27FC236}">
                <a16:creationId xmlns:a16="http://schemas.microsoft.com/office/drawing/2014/main" id="{7264B062-D66A-4A4D-A676-FF68DBA13381}"/>
              </a:ext>
            </a:extLst>
          </p:cNvPr>
          <p:cNvPicPr>
            <a:picLocks noChangeAspect="1"/>
          </p:cNvPicPr>
          <p:nvPr/>
        </p:nvPicPr>
        <p:blipFill>
          <a:blip r:embed="rId4"/>
          <a:stretch>
            <a:fillRect/>
          </a:stretch>
        </p:blipFill>
        <p:spPr>
          <a:xfrm>
            <a:off x="5114409" y="1168189"/>
            <a:ext cx="3255242" cy="3344427"/>
          </a:xfrm>
          <a:prstGeom prst="rect">
            <a:avLst/>
          </a:prstGeom>
        </p:spPr>
      </p:pic>
      <p:sp>
        <p:nvSpPr>
          <p:cNvPr id="9" name="Rectangle 8">
            <a:extLst>
              <a:ext uri="{FF2B5EF4-FFF2-40B4-BE49-F238E27FC236}">
                <a16:creationId xmlns:a16="http://schemas.microsoft.com/office/drawing/2014/main" id="{B7BC5787-C51D-A34A-939E-F8158345B939}"/>
              </a:ext>
            </a:extLst>
          </p:cNvPr>
          <p:cNvSpPr/>
          <p:nvPr/>
        </p:nvSpPr>
        <p:spPr>
          <a:xfrm>
            <a:off x="5139433" y="3352115"/>
            <a:ext cx="3210339" cy="1023730"/>
          </a:xfrm>
          <a:prstGeom prst="rect">
            <a:avLst/>
          </a:prstGeom>
          <a:noFill/>
          <a:ln w="25400" cap="flat">
            <a:solidFill>
              <a:srgbClr val="FF0000"/>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FreightSansLFPro"/>
              <a:ea typeface="FreightSansLFPro"/>
              <a:cs typeface="FreightSansLFPro"/>
              <a:sym typeface="FreightSansLFPro"/>
            </a:endParaRPr>
          </a:p>
        </p:txBody>
      </p:sp>
    </p:spTree>
    <p:extLst>
      <p:ext uri="{BB962C8B-B14F-4D97-AF65-F5344CB8AC3E}">
        <p14:creationId xmlns:p14="http://schemas.microsoft.com/office/powerpoint/2010/main" val="249822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9D79-D32D-9F4B-A3C5-4B409FCE977F}"/>
              </a:ext>
            </a:extLst>
          </p:cNvPr>
          <p:cNvSpPr>
            <a:spLocks noGrp="1"/>
          </p:cNvSpPr>
          <p:nvPr>
            <p:ph type="title"/>
          </p:nvPr>
        </p:nvSpPr>
        <p:spPr/>
        <p:txBody>
          <a:bodyPr/>
          <a:lstStyle/>
          <a:p>
            <a:r>
              <a:rPr lang="en-US" dirty="0"/>
              <a:t>Dialog</a:t>
            </a:r>
          </a:p>
        </p:txBody>
      </p:sp>
      <p:sp>
        <p:nvSpPr>
          <p:cNvPr id="3" name="Slide Number Placeholder 2">
            <a:extLst>
              <a:ext uri="{FF2B5EF4-FFF2-40B4-BE49-F238E27FC236}">
                <a16:creationId xmlns:a16="http://schemas.microsoft.com/office/drawing/2014/main" id="{B9642004-3F2D-7E4E-AB59-71288EB7B4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44</a:t>
            </a:fld>
            <a:endParaRPr lang="en-GB"/>
          </a:p>
        </p:txBody>
      </p:sp>
      <p:sp>
        <p:nvSpPr>
          <p:cNvPr id="4" name="TextBox 3">
            <a:extLst>
              <a:ext uri="{FF2B5EF4-FFF2-40B4-BE49-F238E27FC236}">
                <a16:creationId xmlns:a16="http://schemas.microsoft.com/office/drawing/2014/main" id="{979EAD92-47BF-0646-8738-2B248B553EFA}"/>
              </a:ext>
            </a:extLst>
          </p:cNvPr>
          <p:cNvSpPr txBox="1"/>
          <p:nvPr/>
        </p:nvSpPr>
        <p:spPr>
          <a:xfrm rot="21190534">
            <a:off x="1330212" y="3606982"/>
            <a:ext cx="6443654"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t>How about language with interactions?</a:t>
            </a:r>
          </a:p>
        </p:txBody>
      </p:sp>
    </p:spTree>
    <p:extLst>
      <p:ext uri="{BB962C8B-B14F-4D97-AF65-F5344CB8AC3E}">
        <p14:creationId xmlns:p14="http://schemas.microsoft.com/office/powerpoint/2010/main" val="40969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332509" y="0"/>
            <a:ext cx="8366991" cy="1002717"/>
          </a:xfrm>
        </p:spPr>
        <p:txBody>
          <a:bodyPr/>
          <a:lstStyle/>
          <a:p>
            <a:pPr algn="l" eaLnBrk="1" hangingPunct="1"/>
            <a:r>
              <a:rPr lang="en-US" sz="3750" dirty="0">
                <a:solidFill>
                  <a:srgbClr val="2C7C9F"/>
                </a:solidFill>
                <a:latin typeface="FreightSansLFPro" charset="0"/>
                <a:ea typeface="FreightSansLFPro" charset="0"/>
                <a:cs typeface="FreightSansLFPro" charset="0"/>
              </a:rPr>
              <a:t>Bots! Bots! Bots!</a:t>
            </a:r>
            <a:endParaRPr lang="en-US" sz="2625" dirty="0">
              <a:solidFill>
                <a:srgbClr val="2C7C9F"/>
              </a:solidFill>
              <a:latin typeface="FreightSansLFPro" charset="0"/>
              <a:ea typeface="FreightSansLFPro" charset="0"/>
              <a:cs typeface="FreightSansLFPro"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755" y="1002717"/>
            <a:ext cx="6022499" cy="4083050"/>
          </a:xfrm>
          <a:prstGeom prst="rect">
            <a:avLst/>
          </a:prstGeom>
        </p:spPr>
      </p:pic>
      <p:sp>
        <p:nvSpPr>
          <p:cNvPr id="8" name="Rectangle 7"/>
          <p:cNvSpPr/>
          <p:nvPr/>
        </p:nvSpPr>
        <p:spPr>
          <a:xfrm>
            <a:off x="5029200" y="1694284"/>
            <a:ext cx="3670300"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10" name="Rectangle 9"/>
          <p:cNvSpPr/>
          <p:nvPr/>
        </p:nvSpPr>
        <p:spPr>
          <a:xfrm>
            <a:off x="4714009" y="2421942"/>
            <a:ext cx="3670300"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11" name="Rectangle 10"/>
          <p:cNvSpPr/>
          <p:nvPr/>
        </p:nvSpPr>
        <p:spPr>
          <a:xfrm>
            <a:off x="615181" y="2756775"/>
            <a:ext cx="3670300"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12" name="Rectangle 11"/>
          <p:cNvSpPr/>
          <p:nvPr/>
        </p:nvSpPr>
        <p:spPr>
          <a:xfrm>
            <a:off x="5092125" y="3149600"/>
            <a:ext cx="3670300"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13" name="Rectangle 12"/>
          <p:cNvSpPr/>
          <p:nvPr/>
        </p:nvSpPr>
        <p:spPr>
          <a:xfrm>
            <a:off x="647700" y="3640819"/>
            <a:ext cx="3670300"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14" name="Rectangle 13"/>
          <p:cNvSpPr/>
          <p:nvPr/>
        </p:nvSpPr>
        <p:spPr>
          <a:xfrm>
            <a:off x="5207574" y="3877258"/>
            <a:ext cx="3670300" cy="622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15" name="Rectangle 14"/>
          <p:cNvSpPr/>
          <p:nvPr/>
        </p:nvSpPr>
        <p:spPr>
          <a:xfrm>
            <a:off x="1268363" y="4478079"/>
            <a:ext cx="6311901" cy="77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7607"/>
          <a:stretch/>
        </p:blipFill>
        <p:spPr>
          <a:xfrm>
            <a:off x="7670800" y="3405699"/>
            <a:ext cx="1378530" cy="1764627"/>
          </a:xfrm>
          <a:prstGeom prst="rect">
            <a:avLst/>
          </a:prstGeom>
        </p:spPr>
      </p:pic>
      <p:sp>
        <p:nvSpPr>
          <p:cNvPr id="3" name="Rectangle 2">
            <a:extLst>
              <a:ext uri="{FF2B5EF4-FFF2-40B4-BE49-F238E27FC236}">
                <a16:creationId xmlns:a16="http://schemas.microsoft.com/office/drawing/2014/main" id="{8C07F8C7-6B9A-9842-95DC-EF66D6BD664C}"/>
              </a:ext>
            </a:extLst>
          </p:cNvPr>
          <p:cNvSpPr/>
          <p:nvPr/>
        </p:nvSpPr>
        <p:spPr>
          <a:xfrm>
            <a:off x="985962" y="1900362"/>
            <a:ext cx="4587902" cy="687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62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4CE6-823B-F34F-A93B-0992445CD776}"/>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5C838E06-C68B-014B-B803-035A189D0169}"/>
              </a:ext>
            </a:extLst>
          </p:cNvPr>
          <p:cNvSpPr>
            <a:spLocks noGrp="1"/>
          </p:cNvSpPr>
          <p:nvPr>
            <p:ph type="body" idx="1"/>
          </p:nvPr>
        </p:nvSpPr>
        <p:spPr/>
        <p:txBody>
          <a:bodyPr/>
          <a:lstStyle/>
          <a:p>
            <a:r>
              <a:rPr lang="en-US" dirty="0">
                <a:solidFill>
                  <a:srgbClr val="0070C0"/>
                </a:solidFill>
              </a:rPr>
              <a:t>Utterance: </a:t>
            </a:r>
            <a:r>
              <a:rPr lang="en-US" dirty="0"/>
              <a:t>single sentence or line produced by a human or a dialog agent. </a:t>
            </a:r>
          </a:p>
          <a:p>
            <a:r>
              <a:rPr lang="en-US" dirty="0">
                <a:solidFill>
                  <a:srgbClr val="0070C0"/>
                </a:solidFill>
              </a:rPr>
              <a:t>Turn: </a:t>
            </a:r>
            <a:r>
              <a:rPr lang="en-US" dirty="0"/>
              <a:t>one utterance in a sequence of consecutive utterances </a:t>
            </a:r>
          </a:p>
          <a:p>
            <a:r>
              <a:rPr lang="en-US" dirty="0">
                <a:solidFill>
                  <a:srgbClr val="0070C0"/>
                </a:solidFill>
              </a:rPr>
              <a:t>Dialog:</a:t>
            </a:r>
          </a:p>
          <a:p>
            <a:pPr lvl="1">
              <a:spcBef>
                <a:spcPts val="500"/>
              </a:spcBef>
            </a:pPr>
            <a:r>
              <a:rPr lang="en-US" dirty="0"/>
              <a:t>A sequence of turns</a:t>
            </a:r>
          </a:p>
          <a:p>
            <a:pPr lvl="1">
              <a:spcBef>
                <a:spcPts val="500"/>
              </a:spcBef>
            </a:pPr>
            <a:r>
              <a:rPr lang="en-US" dirty="0"/>
              <a:t>This can be as few of two turns </a:t>
            </a:r>
          </a:p>
          <a:p>
            <a:r>
              <a:rPr lang="en-US" dirty="0">
                <a:solidFill>
                  <a:srgbClr val="0070C0"/>
                </a:solidFill>
              </a:rPr>
              <a:t>Context</a:t>
            </a:r>
            <a:r>
              <a:rPr lang="en-US">
                <a:solidFill>
                  <a:srgbClr val="0070C0"/>
                </a:solidFill>
              </a:rPr>
              <a:t>: </a:t>
            </a:r>
            <a:r>
              <a:rPr lang="en-US"/>
              <a:t>Either </a:t>
            </a:r>
            <a:r>
              <a:rPr lang="en-US" dirty="0"/>
              <a:t>outside information or previous turns in the dialog </a:t>
            </a:r>
          </a:p>
          <a:p>
            <a:r>
              <a:rPr lang="en-US" dirty="0"/>
              <a:t>These all refer to a dialog with two turns: </a:t>
            </a:r>
          </a:p>
          <a:p>
            <a:pPr lvl="1">
              <a:spcBef>
                <a:spcPts val="500"/>
              </a:spcBef>
            </a:pPr>
            <a:r>
              <a:rPr lang="en-US" dirty="0"/>
              <a:t>Source/target pair</a:t>
            </a:r>
          </a:p>
          <a:p>
            <a:pPr lvl="1">
              <a:spcBef>
                <a:spcPts val="500"/>
              </a:spcBef>
            </a:pPr>
            <a:r>
              <a:rPr lang="en-US" dirty="0"/>
              <a:t>Query/response pair</a:t>
            </a:r>
          </a:p>
          <a:p>
            <a:pPr lvl="1">
              <a:spcBef>
                <a:spcPts val="500"/>
              </a:spcBef>
            </a:pPr>
            <a:r>
              <a:rPr lang="en-US" dirty="0"/>
              <a:t>Message/response pair </a:t>
            </a:r>
          </a:p>
          <a:p>
            <a:endParaRPr lang="en-US" dirty="0"/>
          </a:p>
        </p:txBody>
      </p:sp>
      <p:sp>
        <p:nvSpPr>
          <p:cNvPr id="4" name="Slide Number Placeholder 3">
            <a:extLst>
              <a:ext uri="{FF2B5EF4-FFF2-40B4-BE49-F238E27FC236}">
                <a16:creationId xmlns:a16="http://schemas.microsoft.com/office/drawing/2014/main" id="{D8ADF317-1202-D341-AFE3-A74AAF6852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46</a:t>
            </a:fld>
            <a:endParaRPr lang="en-GB"/>
          </a:p>
        </p:txBody>
      </p:sp>
    </p:spTree>
    <p:extLst>
      <p:ext uri="{BB962C8B-B14F-4D97-AF65-F5344CB8AC3E}">
        <p14:creationId xmlns:p14="http://schemas.microsoft.com/office/powerpoint/2010/main" val="496282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8499A7-86D3-1844-84FE-2ECC6A13B8C3}"/>
              </a:ext>
            </a:extLst>
          </p:cNvPr>
          <p:cNvSpPr>
            <a:spLocks noGrp="1"/>
          </p:cNvSpPr>
          <p:nvPr>
            <p:ph type="title"/>
          </p:nvPr>
        </p:nvSpPr>
        <p:spPr/>
        <p:txBody>
          <a:bodyPr/>
          <a:lstStyle/>
          <a:p>
            <a:r>
              <a:rPr lang="en-US" dirty="0"/>
              <a:t>Types of Dialog Systems </a:t>
            </a:r>
            <a:br>
              <a:rPr lang="en-US" dirty="0"/>
            </a:br>
            <a:endParaRPr lang="en-US" dirty="0"/>
          </a:p>
        </p:txBody>
      </p:sp>
      <p:sp>
        <p:nvSpPr>
          <p:cNvPr id="6" name="Text Placeholder 5">
            <a:extLst>
              <a:ext uri="{FF2B5EF4-FFF2-40B4-BE49-F238E27FC236}">
                <a16:creationId xmlns:a16="http://schemas.microsoft.com/office/drawing/2014/main" id="{05B27369-41AA-3B47-B5F0-CD7A167E4778}"/>
              </a:ext>
            </a:extLst>
          </p:cNvPr>
          <p:cNvSpPr>
            <a:spLocks noGrp="1"/>
          </p:cNvSpPr>
          <p:nvPr>
            <p:ph type="body" idx="1"/>
          </p:nvPr>
        </p:nvSpPr>
        <p:spPr/>
        <p:txBody>
          <a:bodyPr/>
          <a:lstStyle/>
          <a:p>
            <a:pPr marL="139700" indent="0" algn="ctr">
              <a:spcBef>
                <a:spcPts val="500"/>
              </a:spcBef>
              <a:buNone/>
            </a:pPr>
            <a:r>
              <a:rPr lang="en-US" sz="1800" b="1" dirty="0"/>
              <a:t>Goal-oriented Dialog Agents </a:t>
            </a:r>
            <a:endParaRPr lang="en-US" sz="1800" dirty="0"/>
          </a:p>
          <a:p>
            <a:pPr>
              <a:spcBef>
                <a:spcPts val="500"/>
              </a:spcBef>
            </a:pPr>
            <a:r>
              <a:rPr lang="en-US" sz="1800" dirty="0">
                <a:solidFill>
                  <a:srgbClr val="0070C0"/>
                </a:solidFill>
              </a:rPr>
              <a:t>Goals</a:t>
            </a:r>
            <a:r>
              <a:rPr lang="en-US" dirty="0"/>
              <a:t>: </a:t>
            </a:r>
          </a:p>
          <a:p>
            <a:pPr lvl="1">
              <a:spcBef>
                <a:spcPts val="500"/>
              </a:spcBef>
            </a:pPr>
            <a:r>
              <a:rPr lang="en-US" dirty="0"/>
              <a:t>have short conversations</a:t>
            </a:r>
          </a:p>
          <a:p>
            <a:pPr lvl="1">
              <a:spcBef>
                <a:spcPts val="500"/>
              </a:spcBef>
            </a:pPr>
            <a:r>
              <a:rPr lang="en-US" dirty="0"/>
              <a:t>getting information from the user to help complete a specific task. </a:t>
            </a:r>
          </a:p>
          <a:p>
            <a:pPr marL="609600" lvl="1" indent="0">
              <a:spcBef>
                <a:spcPts val="500"/>
              </a:spcBef>
              <a:buNone/>
            </a:pPr>
            <a:endParaRPr lang="en-US" dirty="0"/>
          </a:p>
          <a:p>
            <a:pPr>
              <a:spcBef>
                <a:spcPts val="500"/>
              </a:spcBef>
            </a:pPr>
            <a:r>
              <a:rPr lang="en-US" sz="1800" dirty="0">
                <a:solidFill>
                  <a:srgbClr val="0070C0"/>
                </a:solidFill>
              </a:rPr>
              <a:t>Implementation</a:t>
            </a:r>
            <a:r>
              <a:rPr lang="en-US" dirty="0"/>
              <a:t>: </a:t>
            </a:r>
          </a:p>
          <a:p>
            <a:pPr lvl="1">
              <a:spcBef>
                <a:spcPts val="500"/>
              </a:spcBef>
            </a:pPr>
            <a:r>
              <a:rPr lang="en-US" dirty="0"/>
              <a:t>Rule-based </a:t>
            </a:r>
          </a:p>
          <a:p>
            <a:pPr lvl="1">
              <a:spcBef>
                <a:spcPts val="500"/>
              </a:spcBef>
            </a:pPr>
            <a:r>
              <a:rPr lang="en-US" dirty="0"/>
              <a:t>End-to-end (a bit)</a:t>
            </a:r>
          </a:p>
          <a:p>
            <a:pPr lvl="1">
              <a:spcBef>
                <a:spcPts val="500"/>
              </a:spcBef>
            </a:pPr>
            <a:endParaRPr lang="en-US" dirty="0"/>
          </a:p>
          <a:p>
            <a:pPr>
              <a:spcBef>
                <a:spcPts val="500"/>
              </a:spcBef>
            </a:pPr>
            <a:endParaRPr lang="en-US" dirty="0"/>
          </a:p>
          <a:p>
            <a:pPr>
              <a:spcBef>
                <a:spcPts val="500"/>
              </a:spcBef>
            </a:pPr>
            <a:r>
              <a:rPr lang="en-US" sz="1800" dirty="0">
                <a:solidFill>
                  <a:srgbClr val="0070C0"/>
                </a:solidFill>
              </a:rPr>
              <a:t>Evaluation: </a:t>
            </a:r>
            <a:r>
              <a:rPr lang="en-US" dirty="0"/>
              <a:t>Goal achieved or not</a:t>
            </a:r>
          </a:p>
          <a:p>
            <a:pPr>
              <a:spcBef>
                <a:spcPts val="500"/>
              </a:spcBef>
            </a:pPr>
            <a:endParaRPr lang="en-US" dirty="0"/>
          </a:p>
        </p:txBody>
      </p:sp>
      <p:sp>
        <p:nvSpPr>
          <p:cNvPr id="7" name="Text Placeholder 6">
            <a:extLst>
              <a:ext uri="{FF2B5EF4-FFF2-40B4-BE49-F238E27FC236}">
                <a16:creationId xmlns:a16="http://schemas.microsoft.com/office/drawing/2014/main" id="{08A683AA-7644-0344-94AC-76E442D48A6D}"/>
              </a:ext>
            </a:extLst>
          </p:cNvPr>
          <p:cNvSpPr>
            <a:spLocks noGrp="1"/>
          </p:cNvSpPr>
          <p:nvPr>
            <p:ph type="body" idx="2"/>
          </p:nvPr>
        </p:nvSpPr>
        <p:spPr>
          <a:xfrm>
            <a:off x="4832400" y="1152474"/>
            <a:ext cx="3999900" cy="3769149"/>
          </a:xfrm>
        </p:spPr>
        <p:txBody>
          <a:bodyPr/>
          <a:lstStyle/>
          <a:p>
            <a:pPr marL="139700" indent="0" algn="ctr">
              <a:spcBef>
                <a:spcPts val="500"/>
              </a:spcBef>
              <a:buNone/>
            </a:pPr>
            <a:r>
              <a:rPr lang="en-US" sz="1800" b="1" dirty="0"/>
              <a:t>Chatbots/chit-chat bots</a:t>
            </a:r>
            <a:r>
              <a:rPr lang="en-US" b="1" dirty="0"/>
              <a:t> </a:t>
            </a:r>
            <a:endParaRPr lang="en-US" dirty="0"/>
          </a:p>
          <a:p>
            <a:pPr>
              <a:spcBef>
                <a:spcPts val="500"/>
              </a:spcBef>
            </a:pPr>
            <a:r>
              <a:rPr lang="en-US" sz="1800" dirty="0">
                <a:solidFill>
                  <a:srgbClr val="0070C0"/>
                </a:solidFill>
              </a:rPr>
              <a:t>Goals</a:t>
            </a:r>
            <a:r>
              <a:rPr lang="en-US" dirty="0"/>
              <a:t>: </a:t>
            </a:r>
          </a:p>
          <a:p>
            <a:pPr lvl="1">
              <a:spcBef>
                <a:spcPts val="500"/>
              </a:spcBef>
            </a:pPr>
            <a:r>
              <a:rPr lang="en-US" dirty="0"/>
              <a:t>mimic the unstructured conversations characteristic of human-human interaction. </a:t>
            </a:r>
          </a:p>
          <a:p>
            <a:pPr lvl="1">
              <a:spcBef>
                <a:spcPts val="500"/>
              </a:spcBef>
            </a:pPr>
            <a:r>
              <a:rPr lang="en-US" dirty="0"/>
              <a:t>engage user as long as possible</a:t>
            </a:r>
          </a:p>
          <a:p>
            <a:pPr lvl="1">
              <a:spcBef>
                <a:spcPts val="500"/>
              </a:spcBef>
            </a:pPr>
            <a:r>
              <a:rPr lang="en-US" dirty="0"/>
              <a:t>Sometimes accomplish an indirect task </a:t>
            </a:r>
          </a:p>
          <a:p>
            <a:pPr>
              <a:spcBef>
                <a:spcPts val="500"/>
              </a:spcBef>
            </a:pPr>
            <a:r>
              <a:rPr lang="en-US" sz="1800" dirty="0">
                <a:solidFill>
                  <a:srgbClr val="0070C0"/>
                </a:solidFill>
              </a:rPr>
              <a:t>Implementation</a:t>
            </a:r>
            <a:r>
              <a:rPr lang="en-US" dirty="0"/>
              <a:t> </a:t>
            </a:r>
          </a:p>
          <a:p>
            <a:pPr lvl="1">
              <a:spcBef>
                <a:spcPts val="500"/>
              </a:spcBef>
            </a:pPr>
            <a:r>
              <a:rPr lang="en-US" dirty="0"/>
              <a:t>Rule-based </a:t>
            </a:r>
          </a:p>
          <a:p>
            <a:pPr lvl="1">
              <a:spcBef>
                <a:spcPts val="500"/>
              </a:spcBef>
            </a:pPr>
            <a:r>
              <a:rPr lang="en-US" dirty="0"/>
              <a:t>Information retrieval </a:t>
            </a:r>
          </a:p>
          <a:p>
            <a:pPr lvl="1">
              <a:spcBef>
                <a:spcPts val="500"/>
              </a:spcBef>
            </a:pPr>
            <a:r>
              <a:rPr lang="en-US" dirty="0"/>
              <a:t>End-to-End</a:t>
            </a:r>
          </a:p>
          <a:p>
            <a:pPr lvl="1">
              <a:spcBef>
                <a:spcPts val="500"/>
              </a:spcBef>
            </a:pPr>
            <a:endParaRPr lang="en-US" dirty="0"/>
          </a:p>
          <a:p>
            <a:pPr>
              <a:spcBef>
                <a:spcPts val="500"/>
              </a:spcBef>
            </a:pPr>
            <a:r>
              <a:rPr lang="en-US" sz="1800" dirty="0">
                <a:solidFill>
                  <a:srgbClr val="0070C0"/>
                </a:solidFill>
              </a:rPr>
              <a:t>Evaluation: </a:t>
            </a:r>
            <a:r>
              <a:rPr lang="en-US" dirty="0"/>
              <a:t>User is having a good time?</a:t>
            </a:r>
          </a:p>
          <a:p>
            <a:pPr>
              <a:spcBef>
                <a:spcPts val="500"/>
              </a:spcBef>
            </a:pPr>
            <a:endParaRPr lang="en-US" dirty="0"/>
          </a:p>
          <a:p>
            <a:pPr>
              <a:spcBef>
                <a:spcPts val="500"/>
              </a:spcBef>
            </a:pPr>
            <a:endParaRPr lang="en-US" dirty="0"/>
          </a:p>
        </p:txBody>
      </p:sp>
      <p:sp>
        <p:nvSpPr>
          <p:cNvPr id="4" name="Slide Number Placeholder 3">
            <a:extLst>
              <a:ext uri="{FF2B5EF4-FFF2-40B4-BE49-F238E27FC236}">
                <a16:creationId xmlns:a16="http://schemas.microsoft.com/office/drawing/2014/main" id="{93C77444-FE67-F24D-BDC4-4FB5B89515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47</a:t>
            </a:fld>
            <a:endParaRPr lang="en-GB"/>
          </a:p>
        </p:txBody>
      </p:sp>
    </p:spTree>
    <p:extLst>
      <p:ext uri="{BB962C8B-B14F-4D97-AF65-F5344CB8AC3E}">
        <p14:creationId xmlns:p14="http://schemas.microsoft.com/office/powerpoint/2010/main" val="1686304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228601" y="917297"/>
            <a:ext cx="7976679" cy="3785294"/>
          </a:xfrm>
          <a:prstGeom prst="rect">
            <a:avLst/>
          </a:prstGeom>
        </p:spPr>
        <p:txBody>
          <a:bodyPr vert="horz" lIns="34290" tIns="17145" rIns="34290" bIns="17145" rtlCol="0">
            <a:normAutofit/>
          </a:bodyPr>
          <a:lstStyle>
            <a:lvl1pPr marL="698500" indent="-698500" algn="l" defTabSz="1828800" rtl="0" eaLnBrk="1" latinLnBrk="0" hangingPunct="1">
              <a:spcBef>
                <a:spcPts val="4000"/>
              </a:spcBef>
              <a:buClr>
                <a:schemeClr val="accent1">
                  <a:lumMod val="60000"/>
                  <a:lumOff val="40000"/>
                </a:schemeClr>
              </a:buClr>
              <a:buSzPct val="110000"/>
              <a:buFont typeface="Wingdings 2" pitchFamily="18" charset="2"/>
              <a:buChar char=""/>
              <a:defRPr sz="4800" kern="1200">
                <a:solidFill>
                  <a:schemeClr val="tx1">
                    <a:lumMod val="65000"/>
                    <a:lumOff val="35000"/>
                  </a:schemeClr>
                </a:solidFill>
                <a:latin typeface="+mn-lt"/>
                <a:ea typeface="+mn-ea"/>
                <a:cs typeface="+mn-cs"/>
              </a:defRPr>
            </a:lvl1pPr>
            <a:lvl2pPr marL="1371600" indent="-673100" algn="l" defTabSz="1828800" rtl="0" eaLnBrk="1" latinLnBrk="0" hangingPunct="1">
              <a:spcBef>
                <a:spcPts val="1200"/>
              </a:spcBef>
              <a:buClr>
                <a:schemeClr val="accent1">
                  <a:lumMod val="75000"/>
                </a:schemeClr>
              </a:buClr>
              <a:buSzPct val="110000"/>
              <a:buFont typeface="Wingdings 2" pitchFamily="18" charset="2"/>
              <a:buChar char=""/>
              <a:defRPr sz="4400" kern="1200">
                <a:solidFill>
                  <a:schemeClr val="tx1">
                    <a:lumMod val="65000"/>
                    <a:lumOff val="35000"/>
                  </a:schemeClr>
                </a:solidFill>
                <a:latin typeface="+mn-lt"/>
                <a:ea typeface="+mn-ea"/>
                <a:cs typeface="+mn-cs"/>
              </a:defRPr>
            </a:lvl2pPr>
            <a:lvl3pPr marL="1936750" indent="-565150" algn="l" defTabSz="1828800" rtl="0" eaLnBrk="1" latinLnBrk="0" hangingPunct="1">
              <a:spcBef>
                <a:spcPts val="1200"/>
              </a:spcBef>
              <a:buClr>
                <a:schemeClr val="accent1">
                  <a:lumMod val="60000"/>
                  <a:lumOff val="40000"/>
                </a:schemeClr>
              </a:buClr>
              <a:buSzPct val="110000"/>
              <a:buFont typeface="Wingdings 2" pitchFamily="18" charset="2"/>
              <a:buChar char=""/>
              <a:defRPr sz="4000" kern="1200">
                <a:solidFill>
                  <a:schemeClr val="tx1">
                    <a:lumMod val="65000"/>
                    <a:lumOff val="35000"/>
                  </a:schemeClr>
                </a:solidFill>
                <a:latin typeface="+mn-lt"/>
                <a:ea typeface="+mn-ea"/>
                <a:cs typeface="+mn-cs"/>
              </a:defRPr>
            </a:lvl3pPr>
            <a:lvl4pPr marL="2527300" indent="-590550" algn="l" defTabSz="1828800" rtl="0" eaLnBrk="1" latinLnBrk="0" hangingPunct="1">
              <a:spcBef>
                <a:spcPts val="1200"/>
              </a:spcBef>
              <a:buClr>
                <a:schemeClr val="accent1">
                  <a:lumMod val="75000"/>
                </a:schemeClr>
              </a:buClr>
              <a:buSzPct val="110000"/>
              <a:buFont typeface="Wingdings 2" pitchFamily="18" charset="2"/>
              <a:buChar char=""/>
              <a:defRPr sz="3600" kern="1200">
                <a:solidFill>
                  <a:schemeClr val="tx1">
                    <a:lumMod val="65000"/>
                    <a:lumOff val="35000"/>
                  </a:schemeClr>
                </a:solidFill>
                <a:latin typeface="+mn-lt"/>
                <a:ea typeface="+mn-ea"/>
                <a:cs typeface="+mn-cs"/>
              </a:defRPr>
            </a:lvl4pPr>
            <a:lvl5pPr marL="3092450" indent="-565150" algn="l" defTabSz="1828800" rtl="0" eaLnBrk="1" latinLnBrk="0" hangingPunct="1">
              <a:spcBef>
                <a:spcPts val="1200"/>
              </a:spcBef>
              <a:buClr>
                <a:schemeClr val="accent1">
                  <a:lumMod val="60000"/>
                  <a:lumOff val="40000"/>
                </a:schemeClr>
              </a:buClr>
              <a:buSzPct val="110000"/>
              <a:buFont typeface="Wingdings 2" pitchFamily="18" charset="2"/>
              <a:buChar char=""/>
              <a:defRPr sz="3600" kern="1200">
                <a:solidFill>
                  <a:schemeClr val="tx1">
                    <a:lumMod val="65000"/>
                    <a:lumOff val="35000"/>
                  </a:schemeClr>
                </a:solidFill>
                <a:latin typeface="+mn-lt"/>
                <a:ea typeface="+mn-ea"/>
                <a:cs typeface="+mn-cs"/>
              </a:defRPr>
            </a:lvl5pPr>
            <a:lvl6pPr marL="3657600" indent="-565150" algn="l" defTabSz="1828800" rtl="0" eaLnBrk="1" latinLnBrk="0" hangingPunct="1">
              <a:spcBef>
                <a:spcPct val="20000"/>
              </a:spcBef>
              <a:buClr>
                <a:schemeClr val="accent2"/>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6pPr>
            <a:lvl7pPr marL="4235450" indent="-565150" algn="l" defTabSz="1828800" rtl="0" eaLnBrk="1" latinLnBrk="0" hangingPunct="1">
              <a:spcBef>
                <a:spcPct val="20000"/>
              </a:spcBef>
              <a:buClr>
                <a:schemeClr val="accent1">
                  <a:lumMod val="60000"/>
                  <a:lumOff val="40000"/>
                </a:schemeClr>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7pPr>
            <a:lvl8pPr marL="4797426" indent="-565150" algn="l" defTabSz="1828800" rtl="0" eaLnBrk="1" latinLnBrk="0" hangingPunct="1">
              <a:spcBef>
                <a:spcPct val="20000"/>
              </a:spcBef>
              <a:buClr>
                <a:schemeClr val="accent2"/>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8pPr>
            <a:lvl9pPr marL="5378450" indent="-565150" algn="l" defTabSz="1828800" rtl="0" eaLnBrk="1" latinLnBrk="0" hangingPunct="1">
              <a:spcBef>
                <a:spcPct val="20000"/>
              </a:spcBef>
              <a:buClr>
                <a:schemeClr val="accent1">
                  <a:lumMod val="60000"/>
                  <a:lumOff val="40000"/>
                </a:schemeClr>
              </a:buClr>
              <a:buSzPct val="110000"/>
              <a:buFont typeface="Wingdings 2" pitchFamily="18" charset="2"/>
              <a:buChar char=""/>
              <a:defRPr lang="en-US" sz="3600" kern="1200" dirty="0">
                <a:solidFill>
                  <a:schemeClr val="tx1">
                    <a:lumMod val="65000"/>
                    <a:lumOff val="35000"/>
                  </a:schemeClr>
                </a:solidFill>
                <a:latin typeface="+mn-lt"/>
                <a:ea typeface="+mn-ea"/>
                <a:cs typeface="+mn-cs"/>
              </a:defRPr>
            </a:lvl9pPr>
          </a:lstStyle>
          <a:p>
            <a:pPr>
              <a:lnSpc>
                <a:spcPct val="100000"/>
              </a:lnSpc>
            </a:pPr>
            <a:r>
              <a:rPr lang="en-US" sz="2025" dirty="0">
                <a:solidFill>
                  <a:schemeClr val="tx1"/>
                </a:solidFill>
                <a:latin typeface="FreightSansLFPro" charset="0"/>
                <a:ea typeface="FreightSansLFPro" charset="0"/>
                <a:cs typeface="FreightSansLFPro" charset="0"/>
              </a:rPr>
              <a:t>Human evaluations </a:t>
            </a:r>
            <a:r>
              <a:rPr lang="en-US" sz="1800" dirty="0">
                <a:solidFill>
                  <a:schemeClr val="tx1"/>
                </a:solidFill>
                <a:latin typeface="FreightSansLFPro" charset="0"/>
                <a:ea typeface="FreightSansLFPro" charset="0"/>
                <a:cs typeface="FreightSansLFPro" charset="0"/>
              </a:rPr>
              <a:t>(AMT, etc.):</a:t>
            </a:r>
          </a:p>
          <a:p>
            <a:pPr lvl="1">
              <a:lnSpc>
                <a:spcPct val="100000"/>
              </a:lnSpc>
            </a:pPr>
            <a:r>
              <a:rPr lang="en-US" sz="1650" b="1" dirty="0">
                <a:solidFill>
                  <a:srgbClr val="0070C0"/>
                </a:solidFill>
                <a:latin typeface="FreightSansLFPro" charset="0"/>
                <a:ea typeface="FreightSansLFPro" charset="0"/>
                <a:cs typeface="FreightSansLFPro" charset="0"/>
              </a:rPr>
              <a:t>PROS: </a:t>
            </a:r>
            <a:r>
              <a:rPr lang="en-US" sz="1650" dirty="0">
                <a:solidFill>
                  <a:srgbClr val="0070C0"/>
                </a:solidFill>
                <a:latin typeface="FreightSansLFPro" charset="0"/>
                <a:ea typeface="FreightSansLFPro" charset="0"/>
                <a:cs typeface="FreightSansLFPro" charset="0"/>
              </a:rPr>
              <a:t>test fluency, task completion, actual task</a:t>
            </a:r>
          </a:p>
          <a:p>
            <a:pPr lvl="1">
              <a:lnSpc>
                <a:spcPct val="100000"/>
              </a:lnSpc>
            </a:pPr>
            <a:r>
              <a:rPr lang="en-US" sz="1650" b="1" dirty="0">
                <a:solidFill>
                  <a:schemeClr val="accent5"/>
                </a:solidFill>
                <a:latin typeface="FreightSansLFPro" charset="0"/>
                <a:ea typeface="FreightSansLFPro" charset="0"/>
                <a:cs typeface="FreightSansLFPro" charset="0"/>
              </a:rPr>
              <a:t>CONS:</a:t>
            </a:r>
            <a:r>
              <a:rPr lang="en-US" sz="1650" dirty="0">
                <a:solidFill>
                  <a:schemeClr val="accent5"/>
                </a:solidFill>
                <a:latin typeface="FreightSansLFPro" charset="0"/>
                <a:ea typeface="FreightSansLFPro" charset="0"/>
                <a:cs typeface="FreightSansLFPro" charset="0"/>
              </a:rPr>
              <a:t> costly, non-reproducible</a:t>
            </a:r>
          </a:p>
          <a:p>
            <a:pPr>
              <a:lnSpc>
                <a:spcPct val="100000"/>
              </a:lnSpc>
            </a:pPr>
            <a:r>
              <a:rPr lang="en-US" sz="2025" dirty="0">
                <a:solidFill>
                  <a:schemeClr val="tx1"/>
                </a:solidFill>
                <a:latin typeface="FreightSansLFPro" charset="0"/>
                <a:ea typeface="FreightSansLFPro" charset="0"/>
                <a:cs typeface="FreightSansLFPro" charset="0"/>
              </a:rPr>
              <a:t>Automatic evaluati</a:t>
            </a:r>
            <a:r>
              <a:rPr lang="en-US" sz="1800" dirty="0">
                <a:solidFill>
                  <a:schemeClr val="tx1"/>
                </a:solidFill>
                <a:latin typeface="FreightSansLFPro" charset="0"/>
                <a:ea typeface="FreightSansLFPro" charset="0"/>
                <a:cs typeface="FreightSansLFPro" charset="0"/>
              </a:rPr>
              <a:t>on (BLEU, perplexity, etc.)</a:t>
            </a:r>
          </a:p>
          <a:p>
            <a:pPr lvl="1">
              <a:lnSpc>
                <a:spcPct val="100000"/>
              </a:lnSpc>
            </a:pPr>
            <a:r>
              <a:rPr lang="en-US" sz="1650" b="1" dirty="0">
                <a:solidFill>
                  <a:srgbClr val="0070C0"/>
                </a:solidFill>
                <a:latin typeface="FreightSansLFPro" charset="0"/>
                <a:ea typeface="FreightSansLFPro" charset="0"/>
                <a:cs typeface="FreightSansLFPro" charset="0"/>
              </a:rPr>
              <a:t>PROS: </a:t>
            </a:r>
            <a:r>
              <a:rPr lang="en-US" sz="1650" dirty="0">
                <a:solidFill>
                  <a:srgbClr val="0070C0"/>
                </a:solidFill>
                <a:latin typeface="FreightSansLFPro" charset="0"/>
                <a:ea typeface="FreightSansLFPro" charset="0"/>
                <a:cs typeface="FreightSansLFPro" charset="0"/>
              </a:rPr>
              <a:t>fast, scalable, reproducible, </a:t>
            </a:r>
          </a:p>
          <a:p>
            <a:pPr lvl="1">
              <a:lnSpc>
                <a:spcPct val="100000"/>
              </a:lnSpc>
            </a:pPr>
            <a:r>
              <a:rPr lang="en-US" sz="1650" b="1" dirty="0">
                <a:solidFill>
                  <a:schemeClr val="accent5"/>
                </a:solidFill>
                <a:latin typeface="FreightSansLFPro" charset="0"/>
                <a:ea typeface="FreightSansLFPro" charset="0"/>
                <a:cs typeface="FreightSansLFPro" charset="0"/>
              </a:rPr>
              <a:t>CONS: </a:t>
            </a:r>
            <a:r>
              <a:rPr lang="en-US" sz="1650" dirty="0">
                <a:solidFill>
                  <a:schemeClr val="accent5"/>
                </a:solidFill>
                <a:latin typeface="FreightSansLFPro" charset="0"/>
                <a:ea typeface="FreightSansLFPro" charset="0"/>
                <a:cs typeface="FreightSansLFPro" charset="0"/>
              </a:rPr>
              <a:t>non-correlated with actual human </a:t>
            </a:r>
            <a:r>
              <a:rPr lang="en-US" sz="1650" dirty="0" err="1">
                <a:solidFill>
                  <a:schemeClr val="accent5"/>
                </a:solidFill>
                <a:latin typeface="FreightSansLFPro" charset="0"/>
                <a:ea typeface="FreightSansLFPro" charset="0"/>
                <a:cs typeface="FreightSansLFPro" charset="0"/>
              </a:rPr>
              <a:t>eval</a:t>
            </a:r>
            <a:r>
              <a:rPr lang="en-US" sz="1650" dirty="0">
                <a:solidFill>
                  <a:schemeClr val="accent5"/>
                </a:solidFill>
                <a:latin typeface="FreightSansLFPro" charset="0"/>
                <a:ea typeface="FreightSansLFPro" charset="0"/>
                <a:cs typeface="FreightSansLFPro" charset="0"/>
              </a:rPr>
              <a:t>.</a:t>
            </a:r>
          </a:p>
          <a:p>
            <a:pPr lvl="1">
              <a:lnSpc>
                <a:spcPct val="100000"/>
              </a:lnSpc>
            </a:pPr>
            <a:endParaRPr lang="en-US" sz="1650" dirty="0">
              <a:solidFill>
                <a:srgbClr val="C00000"/>
              </a:solidFill>
              <a:latin typeface="FreightSansLFPro" charset="0"/>
              <a:ea typeface="FreightSansLFPro" charset="0"/>
              <a:cs typeface="FreightSansLFPro" charset="0"/>
            </a:endParaRPr>
          </a:p>
          <a:p>
            <a:pPr>
              <a:lnSpc>
                <a:spcPct val="100000"/>
              </a:lnSpc>
            </a:pPr>
            <a:endParaRPr lang="en-US" sz="1800" dirty="0">
              <a:latin typeface="FreightSansLFPro" charset="0"/>
              <a:ea typeface="FreightSansLFPro" charset="0"/>
              <a:cs typeface="FreightSansLFPro" charset="0"/>
            </a:endParaRPr>
          </a:p>
        </p:txBody>
      </p:sp>
      <p:grpSp>
        <p:nvGrpSpPr>
          <p:cNvPr id="8" name="Group 7"/>
          <p:cNvGrpSpPr/>
          <p:nvPr/>
        </p:nvGrpSpPr>
        <p:grpSpPr>
          <a:xfrm>
            <a:off x="266410" y="2060699"/>
            <a:ext cx="8877590" cy="2961778"/>
            <a:chOff x="850898" y="5485968"/>
            <a:chExt cx="23673573" cy="7898075"/>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1164" y="5485968"/>
              <a:ext cx="10533307" cy="569941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6856"/>
            <a:stretch/>
          </p:blipFill>
          <p:spPr>
            <a:xfrm>
              <a:off x="14224000" y="11423752"/>
              <a:ext cx="10300471" cy="1960291"/>
            </a:xfrm>
            <a:prstGeom prst="rect">
              <a:avLst/>
            </a:prstGeom>
          </p:spPr>
        </p:pic>
        <p:sp>
          <p:nvSpPr>
            <p:cNvPr id="11" name="TextBox 10"/>
            <p:cNvSpPr txBox="1"/>
            <p:nvPr/>
          </p:nvSpPr>
          <p:spPr>
            <a:xfrm>
              <a:off x="850898" y="10679982"/>
              <a:ext cx="13140266" cy="227754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650" dirty="0">
                  <a:solidFill>
                    <a:schemeClr val="bg1"/>
                  </a:solidFill>
                </a:rPr>
                <a:t>“many metrics commonly used in the literature for evaluating unsupervised dialogue systems do not correlate strongly with human judgement.”</a:t>
              </a:r>
            </a:p>
          </p:txBody>
        </p:sp>
      </p:grpSp>
      <p:sp>
        <p:nvSpPr>
          <p:cNvPr id="4" name="Title 3">
            <a:extLst>
              <a:ext uri="{FF2B5EF4-FFF2-40B4-BE49-F238E27FC236}">
                <a16:creationId xmlns:a16="http://schemas.microsoft.com/office/drawing/2014/main" id="{D742F7DE-12ED-5646-9200-804016F2DC38}"/>
              </a:ext>
            </a:extLst>
          </p:cNvPr>
          <p:cNvSpPr>
            <a:spLocks noGrp="1"/>
          </p:cNvSpPr>
          <p:nvPr>
            <p:ph type="title"/>
          </p:nvPr>
        </p:nvSpPr>
        <p:spPr>
          <a:xfrm>
            <a:off x="266410" y="275913"/>
            <a:ext cx="8520600" cy="572700"/>
          </a:xfrm>
        </p:spPr>
        <p:txBody>
          <a:bodyPr/>
          <a:lstStyle/>
          <a:p>
            <a:r>
              <a:rPr lang="en-US" dirty="0"/>
              <a:t>Dialog evaluation is hard</a:t>
            </a:r>
          </a:p>
        </p:txBody>
      </p:sp>
    </p:spTree>
    <p:extLst>
      <p:ext uri="{BB962C8B-B14F-4D97-AF65-F5344CB8AC3E}">
        <p14:creationId xmlns:p14="http://schemas.microsoft.com/office/powerpoint/2010/main" val="10767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57B0-8B68-4747-BD81-76C994F6E662}"/>
              </a:ext>
            </a:extLst>
          </p:cNvPr>
          <p:cNvSpPr>
            <a:spLocks noGrp="1"/>
          </p:cNvSpPr>
          <p:nvPr>
            <p:ph type="title"/>
          </p:nvPr>
        </p:nvSpPr>
        <p:spPr/>
        <p:txBody>
          <a:bodyPr/>
          <a:lstStyle/>
          <a:p>
            <a:r>
              <a:rPr lang="en-US" dirty="0"/>
              <a:t>Dialog / Goal-oriented</a:t>
            </a:r>
          </a:p>
        </p:txBody>
      </p:sp>
      <p:sp>
        <p:nvSpPr>
          <p:cNvPr id="3" name="Slide Number Placeholder 2">
            <a:extLst>
              <a:ext uri="{FF2B5EF4-FFF2-40B4-BE49-F238E27FC236}">
                <a16:creationId xmlns:a16="http://schemas.microsoft.com/office/drawing/2014/main" id="{9E1028FE-476E-7543-B197-1CC02192B2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49</a:t>
            </a:fld>
            <a:endParaRPr lang="en-GB"/>
          </a:p>
        </p:txBody>
      </p:sp>
    </p:spTree>
    <p:extLst>
      <p:ext uri="{BB962C8B-B14F-4D97-AF65-F5344CB8AC3E}">
        <p14:creationId xmlns:p14="http://schemas.microsoft.com/office/powerpoint/2010/main" val="104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1" descr="Image result for language"/>
          <p:cNvPicPr preferRelativeResize="0"/>
          <p:nvPr/>
        </p:nvPicPr>
        <p:blipFill rotWithShape="1">
          <a:blip r:embed="rId3">
            <a:alphaModFix/>
          </a:blip>
          <a:srcRect l="21917" t="-3498" r="4951" b="-3498"/>
          <a:stretch/>
        </p:blipFill>
        <p:spPr>
          <a:xfrm>
            <a:off x="2057400" y="1772850"/>
            <a:ext cx="1889626" cy="2069100"/>
          </a:xfrm>
          <a:prstGeom prst="rect">
            <a:avLst/>
          </a:prstGeom>
          <a:noFill/>
          <a:ln>
            <a:noFill/>
          </a:ln>
        </p:spPr>
      </p:pic>
      <p:sp>
        <p:nvSpPr>
          <p:cNvPr id="169" name="Google Shape;169;p21"/>
          <p:cNvSpPr/>
          <p:nvPr/>
        </p:nvSpPr>
        <p:spPr>
          <a:xfrm>
            <a:off x="2004575"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endParaRPr>
          </a:p>
        </p:txBody>
      </p:sp>
      <p:sp>
        <p:nvSpPr>
          <p:cNvPr id="178" name="Google Shape;178;p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170" name="Google Shape;170;p21"/>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Reading</a:t>
            </a:r>
            <a:endParaRPr/>
          </a:p>
        </p:txBody>
      </p:sp>
      <p:sp>
        <p:nvSpPr>
          <p:cNvPr id="171" name="Google Shape;171;p21"/>
          <p:cNvSpPr txBox="1"/>
          <p:nvPr/>
        </p:nvSpPr>
        <p:spPr>
          <a:xfrm>
            <a:off x="2333520" y="4048700"/>
            <a:ext cx="1346637"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[Passage of Text]</a:t>
            </a:r>
            <a:endParaRPr sz="1000" dirty="0"/>
          </a:p>
        </p:txBody>
      </p:sp>
      <p:sp>
        <p:nvSpPr>
          <p:cNvPr id="172" name="Google Shape;172;p21"/>
          <p:cNvSpPr txBox="1"/>
          <p:nvPr/>
        </p:nvSpPr>
        <p:spPr>
          <a:xfrm>
            <a:off x="52761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[Information Need]</a:t>
            </a:r>
            <a:endParaRPr sz="1000"/>
          </a:p>
        </p:txBody>
      </p:sp>
      <p:sp>
        <p:nvSpPr>
          <p:cNvPr id="173" name="Google Shape;173;p21"/>
          <p:cNvSpPr/>
          <p:nvPr/>
        </p:nvSpPr>
        <p:spPr>
          <a:xfrm>
            <a:off x="5009325" y="1772838"/>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endParaRPr>
          </a:p>
        </p:txBody>
      </p:sp>
      <p:pic>
        <p:nvPicPr>
          <p:cNvPr id="174" name="Google Shape;174;p21" descr="Image result for question answer"/>
          <p:cNvPicPr preferRelativeResize="0"/>
          <p:nvPr/>
        </p:nvPicPr>
        <p:blipFill>
          <a:blip r:embed="rId4">
            <a:alphaModFix/>
          </a:blip>
          <a:stretch>
            <a:fillRect/>
          </a:stretch>
        </p:blipFill>
        <p:spPr>
          <a:xfrm>
            <a:off x="5100700" y="2134547"/>
            <a:ext cx="1794250" cy="1345700"/>
          </a:xfrm>
          <a:prstGeom prst="rect">
            <a:avLst/>
          </a:prstGeom>
          <a:noFill/>
          <a:ln>
            <a:noFill/>
          </a:ln>
        </p:spPr>
      </p:pic>
      <p:cxnSp>
        <p:nvCxnSpPr>
          <p:cNvPr id="175" name="Google Shape;175;p21"/>
          <p:cNvCxnSpPr/>
          <p:nvPr/>
        </p:nvCxnSpPr>
        <p:spPr>
          <a:xfrm>
            <a:off x="4478475" y="1677225"/>
            <a:ext cx="0" cy="2437500"/>
          </a:xfrm>
          <a:prstGeom prst="straightConnector1">
            <a:avLst/>
          </a:prstGeom>
          <a:noFill/>
          <a:ln w="9525" cap="flat" cmpd="sng">
            <a:solidFill>
              <a:srgbClr val="FF9900"/>
            </a:solidFill>
            <a:prstDash val="solid"/>
            <a:round/>
            <a:headEnd type="none" w="med" len="med"/>
            <a:tailEnd type="none" w="med" len="med"/>
          </a:ln>
        </p:spPr>
      </p:cxnSp>
      <p:pic>
        <p:nvPicPr>
          <p:cNvPr id="176" name="Google Shape;176;p21" descr="Image result for robot"/>
          <p:cNvPicPr preferRelativeResize="0"/>
          <p:nvPr/>
        </p:nvPicPr>
        <p:blipFill>
          <a:blip r:embed="rId5">
            <a:alphaModFix/>
          </a:blip>
          <a:stretch>
            <a:fillRect/>
          </a:stretch>
        </p:blipFill>
        <p:spPr>
          <a:xfrm>
            <a:off x="4237465" y="3820100"/>
            <a:ext cx="481402" cy="572700"/>
          </a:xfrm>
          <a:prstGeom prst="rect">
            <a:avLst/>
          </a:prstGeom>
          <a:noFill/>
          <a:ln>
            <a:noFill/>
          </a:ln>
        </p:spPr>
      </p:pic>
      <p:sp>
        <p:nvSpPr>
          <p:cNvPr id="177" name="Google Shape;177;p21"/>
          <p:cNvSpPr txBox="1"/>
          <p:nvPr/>
        </p:nvSpPr>
        <p:spPr>
          <a:xfrm>
            <a:off x="4134525" y="4461025"/>
            <a:ext cx="687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uses for</a:t>
            </a:r>
            <a:endParaRPr sz="1000" b="1"/>
          </a:p>
        </p:txBody>
      </p:sp>
      <p:sp>
        <p:nvSpPr>
          <p:cNvPr id="13" name="Google Shape;384;p33">
            <a:extLst>
              <a:ext uri="{FF2B5EF4-FFF2-40B4-BE49-F238E27FC236}">
                <a16:creationId xmlns:a16="http://schemas.microsoft.com/office/drawing/2014/main" id="{EC707B01-FF5F-E14D-BF2E-10E855AF63B5}"/>
              </a:ext>
            </a:extLst>
          </p:cNvPr>
          <p:cNvSpPr/>
          <p:nvPr/>
        </p:nvSpPr>
        <p:spPr>
          <a:xfrm>
            <a:off x="2004580" y="17728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dirty="0"/>
              <a:t>In January 1880, two of Tesla's uncles put together enough money to help him leave </a:t>
            </a:r>
            <a:r>
              <a:rPr lang="en-GB" sz="800" dirty="0" err="1"/>
              <a:t>Gospić</a:t>
            </a:r>
            <a:r>
              <a:rPr lang="en-GB" sz="800" dirty="0"/>
              <a:t>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dirty="0"/>
          </a:p>
        </p:txBody>
      </p:sp>
    </p:spTree>
    <p:extLst>
      <p:ext uri="{BB962C8B-B14F-4D97-AF65-F5344CB8AC3E}">
        <p14:creationId xmlns:p14="http://schemas.microsoft.com/office/powerpoint/2010/main" val="3376962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7978CFD-6238-8F43-A49B-8E92EF44BFBD}"/>
              </a:ext>
            </a:extLst>
          </p:cNvPr>
          <p:cNvGrpSpPr/>
          <p:nvPr/>
        </p:nvGrpSpPr>
        <p:grpSpPr>
          <a:xfrm>
            <a:off x="3303036" y="1371600"/>
            <a:ext cx="5629409" cy="3392216"/>
            <a:chOff x="99587" y="0"/>
            <a:chExt cx="8944826" cy="4879216"/>
          </a:xfrm>
        </p:grpSpPr>
        <p:pic>
          <p:nvPicPr>
            <p:cNvPr id="7" name="Picture 6">
              <a:extLst>
                <a:ext uri="{FF2B5EF4-FFF2-40B4-BE49-F238E27FC236}">
                  <a16:creationId xmlns:a16="http://schemas.microsoft.com/office/drawing/2014/main" id="{3D836247-4E1E-1847-9088-3FE360F4302E}"/>
                </a:ext>
              </a:extLst>
            </p:cNvPr>
            <p:cNvPicPr>
              <a:picLocks noChangeAspect="1"/>
            </p:cNvPicPr>
            <p:nvPr/>
          </p:nvPicPr>
          <p:blipFill>
            <a:blip r:embed="rId2"/>
            <a:stretch>
              <a:fillRect/>
            </a:stretch>
          </p:blipFill>
          <p:spPr>
            <a:xfrm>
              <a:off x="559190" y="0"/>
              <a:ext cx="8485223" cy="4879216"/>
            </a:xfrm>
            <a:prstGeom prst="rect">
              <a:avLst/>
            </a:prstGeom>
          </p:spPr>
        </p:pic>
        <p:sp>
          <p:nvSpPr>
            <p:cNvPr id="8" name="Rectangle 7">
              <a:extLst>
                <a:ext uri="{FF2B5EF4-FFF2-40B4-BE49-F238E27FC236}">
                  <a16:creationId xmlns:a16="http://schemas.microsoft.com/office/drawing/2014/main" id="{571E7C27-E66A-8545-96AE-EA650ADA20A0}"/>
                </a:ext>
              </a:extLst>
            </p:cNvPr>
            <p:cNvSpPr/>
            <p:nvPr/>
          </p:nvSpPr>
          <p:spPr>
            <a:xfrm>
              <a:off x="99587" y="111967"/>
              <a:ext cx="1614196" cy="3209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A445988-26D8-194B-83C6-3CF2807B6318}"/>
              </a:ext>
            </a:extLst>
          </p:cNvPr>
          <p:cNvSpPr>
            <a:spLocks noGrp="1"/>
          </p:cNvSpPr>
          <p:nvPr>
            <p:ph type="title"/>
          </p:nvPr>
        </p:nvSpPr>
        <p:spPr/>
        <p:txBody>
          <a:bodyPr/>
          <a:lstStyle/>
          <a:p>
            <a:r>
              <a:rPr lang="en-US" dirty="0"/>
              <a:t>Frame-Based Agents for Goal-oriented Dialog</a:t>
            </a:r>
            <a:br>
              <a:rPr lang="en-US" dirty="0"/>
            </a:br>
            <a:endParaRPr lang="en-US" dirty="0"/>
          </a:p>
        </p:txBody>
      </p:sp>
      <p:sp>
        <p:nvSpPr>
          <p:cNvPr id="3" name="Text Placeholder 2">
            <a:extLst>
              <a:ext uri="{FF2B5EF4-FFF2-40B4-BE49-F238E27FC236}">
                <a16:creationId xmlns:a16="http://schemas.microsoft.com/office/drawing/2014/main" id="{B7974589-5225-AE40-AD9E-5AEE9F3ECFE6}"/>
              </a:ext>
            </a:extLst>
          </p:cNvPr>
          <p:cNvSpPr>
            <a:spLocks noGrp="1"/>
          </p:cNvSpPr>
          <p:nvPr>
            <p:ph type="body" idx="1"/>
          </p:nvPr>
        </p:nvSpPr>
        <p:spPr>
          <a:xfrm>
            <a:off x="311700" y="1152475"/>
            <a:ext cx="3597827" cy="3416400"/>
          </a:xfrm>
        </p:spPr>
        <p:txBody>
          <a:bodyPr/>
          <a:lstStyle/>
          <a:p>
            <a:r>
              <a:rPr lang="en-US" dirty="0"/>
              <a:t>A </a:t>
            </a:r>
            <a:r>
              <a:rPr lang="en-US" b="1" dirty="0"/>
              <a:t>frame </a:t>
            </a:r>
            <a:r>
              <a:rPr lang="en-US" dirty="0"/>
              <a:t>consists of a set of </a:t>
            </a:r>
            <a:r>
              <a:rPr lang="en-US" b="1" dirty="0"/>
              <a:t>slots </a:t>
            </a:r>
            <a:r>
              <a:rPr lang="en-US" dirty="0"/>
              <a:t>the dialog agent is trying to fill in </a:t>
            </a:r>
          </a:p>
          <a:p>
            <a:pPr lvl="1"/>
            <a:r>
              <a:rPr lang="en-US" dirty="0"/>
              <a:t>i.e. Trip Advisor filling in DESTINATION with Paris, France</a:t>
            </a:r>
          </a:p>
          <a:p>
            <a:pPr lvl="1"/>
            <a:r>
              <a:rPr lang="en-US" dirty="0"/>
              <a:t> </a:t>
            </a:r>
          </a:p>
          <a:p>
            <a:r>
              <a:rPr lang="en-US" dirty="0"/>
              <a:t>The agent repeatedly asks questions until all slots in a frame are filled in and an action can be taken. </a:t>
            </a:r>
          </a:p>
          <a:p>
            <a:endParaRPr lang="en-US" dirty="0"/>
          </a:p>
          <a:p>
            <a:r>
              <a:rPr lang="en-US" dirty="0"/>
              <a:t>Questions are chosen through use of an Finite-State Automaton </a:t>
            </a:r>
          </a:p>
          <a:p>
            <a:endParaRPr lang="en-US" dirty="0"/>
          </a:p>
        </p:txBody>
      </p:sp>
      <p:sp>
        <p:nvSpPr>
          <p:cNvPr id="5" name="Slide Number Placeholder 4">
            <a:extLst>
              <a:ext uri="{FF2B5EF4-FFF2-40B4-BE49-F238E27FC236}">
                <a16:creationId xmlns:a16="http://schemas.microsoft.com/office/drawing/2014/main" id="{9E922E91-A810-EF4F-9722-150B35B5AA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50</a:t>
            </a:fld>
            <a:endParaRPr lang="en-GB"/>
          </a:p>
        </p:txBody>
      </p:sp>
    </p:spTree>
    <p:extLst>
      <p:ext uri="{BB962C8B-B14F-4D97-AF65-F5344CB8AC3E}">
        <p14:creationId xmlns:p14="http://schemas.microsoft.com/office/powerpoint/2010/main" val="496785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73"/>
          <p:cNvSpPr/>
          <p:nvPr/>
        </p:nvSpPr>
        <p:spPr>
          <a:xfrm>
            <a:off x="1090175"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dirty="0"/>
          </a:p>
        </p:txBody>
      </p:sp>
      <p:sp>
        <p:nvSpPr>
          <p:cNvPr id="1608" name="Google Shape;1608;p73"/>
          <p:cNvSpPr/>
          <p:nvPr/>
        </p:nvSpPr>
        <p:spPr>
          <a:xfrm>
            <a:off x="3506950"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a:t>
            </a:r>
            <a:endParaRPr sz="1200">
              <a:solidFill>
                <a:srgbClr val="FFFFFF"/>
              </a:solidFill>
            </a:endParaRPr>
          </a:p>
        </p:txBody>
      </p:sp>
      <p:sp>
        <p:nvSpPr>
          <p:cNvPr id="1617" name="Google Shape;1617;p7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51</a:t>
            </a:fld>
            <a:endParaRPr/>
          </a:p>
        </p:txBody>
      </p:sp>
      <p:sp>
        <p:nvSpPr>
          <p:cNvPr id="1609" name="Google Shape;1609;p73"/>
          <p:cNvSpPr txBox="1">
            <a:spLocks noGrp="1"/>
          </p:cNvSpPr>
          <p:nvPr>
            <p:ph type="title" idx="4294967295"/>
          </p:nvPr>
        </p:nvSpPr>
        <p:spPr>
          <a:xfrm>
            <a:off x="220119" y="44565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End-to-end Dialog </a:t>
            </a:r>
            <a:r>
              <a:rPr lang="en-US" dirty="0"/>
              <a:t>Systems</a:t>
            </a:r>
            <a:endParaRPr dirty="0"/>
          </a:p>
          <a:p>
            <a:pPr marL="0" lvl="0" indent="0" algn="l" rtl="0">
              <a:spcBef>
                <a:spcPts val="0"/>
              </a:spcBef>
              <a:spcAft>
                <a:spcPts val="0"/>
              </a:spcAft>
              <a:buNone/>
            </a:pPr>
            <a:endParaRPr dirty="0"/>
          </a:p>
        </p:txBody>
      </p:sp>
      <p:cxnSp>
        <p:nvCxnSpPr>
          <p:cNvPr id="1610" name="Google Shape;1610;p73"/>
          <p:cNvCxnSpPr>
            <a:stCxn id="1611" idx="3"/>
            <a:endCxn id="1608" idx="1"/>
          </p:cNvCxnSpPr>
          <p:nvPr/>
        </p:nvCxnSpPr>
        <p:spPr>
          <a:xfrm>
            <a:off x="3067150" y="2807400"/>
            <a:ext cx="439800" cy="0"/>
          </a:xfrm>
          <a:prstGeom prst="straightConnector1">
            <a:avLst/>
          </a:prstGeom>
          <a:noFill/>
          <a:ln w="9525" cap="flat" cmpd="sng">
            <a:solidFill>
              <a:srgbClr val="000000"/>
            </a:solidFill>
            <a:prstDash val="solid"/>
            <a:round/>
            <a:headEnd type="none" w="med" len="med"/>
            <a:tailEnd type="triangle" w="med" len="med"/>
          </a:ln>
        </p:spPr>
      </p:cxnSp>
      <p:sp>
        <p:nvSpPr>
          <p:cNvPr id="1613" name="Google Shape;1613;p73"/>
          <p:cNvSpPr txBox="1"/>
          <p:nvPr/>
        </p:nvSpPr>
        <p:spPr>
          <a:xfrm>
            <a:off x="61905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[Response]</a:t>
            </a:r>
            <a:endParaRPr sz="1000" dirty="0"/>
          </a:p>
        </p:txBody>
      </p:sp>
      <p:sp>
        <p:nvSpPr>
          <p:cNvPr id="1614" name="Google Shape;1614;p73"/>
          <p:cNvSpPr txBox="1"/>
          <p:nvPr/>
        </p:nvSpPr>
        <p:spPr>
          <a:xfrm>
            <a:off x="3966463"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[Meaning]</a:t>
            </a:r>
            <a:endParaRPr sz="1000"/>
          </a:p>
        </p:txBody>
      </p:sp>
      <p:cxnSp>
        <p:nvCxnSpPr>
          <p:cNvPr id="1615" name="Google Shape;1615;p73"/>
          <p:cNvCxnSpPr/>
          <p:nvPr/>
        </p:nvCxnSpPr>
        <p:spPr>
          <a:xfrm>
            <a:off x="5483925" y="2143500"/>
            <a:ext cx="439800" cy="600"/>
          </a:xfrm>
          <a:prstGeom prst="bentConnector3">
            <a:avLst>
              <a:gd name="adj1" fmla="val 50000"/>
            </a:avLst>
          </a:prstGeom>
          <a:noFill/>
          <a:ln w="9525" cap="flat" cmpd="sng">
            <a:solidFill>
              <a:srgbClr val="000000"/>
            </a:solidFill>
            <a:prstDash val="solid"/>
            <a:round/>
            <a:headEnd type="triangle" w="med" len="med"/>
            <a:tailEnd type="none" w="med" len="med"/>
          </a:ln>
        </p:spPr>
      </p:cxnSp>
      <p:cxnSp>
        <p:nvCxnSpPr>
          <p:cNvPr id="1616" name="Google Shape;1616;p73"/>
          <p:cNvCxnSpPr/>
          <p:nvPr/>
        </p:nvCxnSpPr>
        <p:spPr>
          <a:xfrm>
            <a:off x="5483925" y="3471300"/>
            <a:ext cx="439800" cy="600"/>
          </a:xfrm>
          <a:prstGeom prst="bentConnector3">
            <a:avLst>
              <a:gd name="adj1" fmla="val 50000"/>
            </a:avLst>
          </a:prstGeom>
          <a:noFill/>
          <a:ln w="9525" cap="flat" cmpd="sng">
            <a:solidFill>
              <a:srgbClr val="000000"/>
            </a:solidFill>
            <a:prstDash val="solid"/>
            <a:round/>
            <a:headEnd type="none" w="med" len="med"/>
            <a:tailEnd type="stealth" w="med" len="med"/>
          </a:ln>
        </p:spPr>
      </p:cxnSp>
      <p:sp>
        <p:nvSpPr>
          <p:cNvPr id="1618" name="Google Shape;1618;p73"/>
          <p:cNvSpPr/>
          <p:nvPr/>
        </p:nvSpPr>
        <p:spPr>
          <a:xfrm>
            <a:off x="5923725" y="1772850"/>
            <a:ext cx="1977000" cy="7425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dirty="0">
                <a:solidFill>
                  <a:schemeClr val="lt1"/>
                </a:solidFill>
              </a:rPr>
              <a:t>In a moderate price range please?</a:t>
            </a:r>
            <a:endParaRPr sz="1200" dirty="0">
              <a:solidFill>
                <a:srgbClr val="FFFFFF"/>
              </a:solidFill>
            </a:endParaRPr>
          </a:p>
        </p:txBody>
      </p:sp>
      <p:sp>
        <p:nvSpPr>
          <p:cNvPr id="1619" name="Google Shape;1619;p73"/>
          <p:cNvSpPr/>
          <p:nvPr/>
        </p:nvSpPr>
        <p:spPr>
          <a:xfrm>
            <a:off x="5923725" y="3099725"/>
            <a:ext cx="1977000" cy="742500"/>
          </a:xfrm>
          <a:prstGeom prst="roundRect">
            <a:avLst>
              <a:gd name="adj" fmla="val 16667"/>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dirty="0">
                <a:solidFill>
                  <a:schemeClr val="lt1"/>
                </a:solidFill>
              </a:rPr>
              <a:t>Ok let me look into some options for you?</a:t>
            </a:r>
            <a:endParaRPr dirty="0">
              <a:solidFill>
                <a:srgbClr val="FFFFFF"/>
              </a:solidFill>
            </a:endParaRPr>
          </a:p>
        </p:txBody>
      </p:sp>
      <p:cxnSp>
        <p:nvCxnSpPr>
          <p:cNvPr id="1620" name="Google Shape;1620;p73"/>
          <p:cNvCxnSpPr/>
          <p:nvPr/>
        </p:nvCxnSpPr>
        <p:spPr>
          <a:xfrm rot="10800000" flipH="1">
            <a:off x="5941225" y="1485875"/>
            <a:ext cx="1959300" cy="2400"/>
          </a:xfrm>
          <a:prstGeom prst="straightConnector1">
            <a:avLst/>
          </a:prstGeom>
          <a:noFill/>
          <a:ln w="9525" cap="flat" cmpd="sng">
            <a:solidFill>
              <a:srgbClr val="000000"/>
            </a:solidFill>
            <a:prstDash val="solid"/>
            <a:round/>
            <a:headEnd type="none" w="med" len="med"/>
            <a:tailEnd type="none" w="med" len="med"/>
          </a:ln>
        </p:spPr>
      </p:cxnSp>
      <p:sp>
        <p:nvSpPr>
          <p:cNvPr id="1621" name="Google Shape;1621;p73"/>
          <p:cNvSpPr txBox="1"/>
          <p:nvPr/>
        </p:nvSpPr>
        <p:spPr>
          <a:xfrm>
            <a:off x="5923725" y="1185625"/>
            <a:ext cx="2070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t>only input/output given </a:t>
            </a:r>
            <a:endParaRPr sz="1000" b="1" dirty="0"/>
          </a:p>
        </p:txBody>
      </p:sp>
      <p:sp>
        <p:nvSpPr>
          <p:cNvPr id="19" name="Google Shape;186;p22">
            <a:extLst>
              <a:ext uri="{FF2B5EF4-FFF2-40B4-BE49-F238E27FC236}">
                <a16:creationId xmlns:a16="http://schemas.microsoft.com/office/drawing/2014/main" id="{34DFFA08-E7B0-234D-99C0-4F44A84896D7}"/>
              </a:ext>
            </a:extLst>
          </p:cNvPr>
          <p:cNvSpPr txBox="1"/>
          <p:nvPr/>
        </p:nvSpPr>
        <p:spPr>
          <a:xfrm>
            <a:off x="1351992" y="4048700"/>
            <a:ext cx="1266233"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[Context]</a:t>
            </a:r>
            <a:endParaRPr sz="1000" dirty="0"/>
          </a:p>
        </p:txBody>
      </p:sp>
      <p:pic>
        <p:nvPicPr>
          <p:cNvPr id="20" name="Picture 19">
            <a:extLst>
              <a:ext uri="{FF2B5EF4-FFF2-40B4-BE49-F238E27FC236}">
                <a16:creationId xmlns:a16="http://schemas.microsoft.com/office/drawing/2014/main" id="{C1010E5B-6C0D-FA47-8B5E-8726EB82C891}"/>
              </a:ext>
            </a:extLst>
          </p:cNvPr>
          <p:cNvPicPr>
            <a:picLocks noChangeAspect="1"/>
          </p:cNvPicPr>
          <p:nvPr/>
        </p:nvPicPr>
        <p:blipFill rotWithShape="1">
          <a:blip r:embed="rId3">
            <a:extLst>
              <a:ext uri="{28A0092B-C50C-407E-A947-70E740481C1C}">
                <a14:useLocalDpi xmlns:a14="http://schemas.microsoft.com/office/drawing/2010/main" val="0"/>
              </a:ext>
            </a:extLst>
          </a:blip>
          <a:srcRect l="23168" t="8331" r="36596" b="33231"/>
          <a:stretch/>
        </p:blipFill>
        <p:spPr>
          <a:xfrm>
            <a:off x="1148026" y="2081246"/>
            <a:ext cx="1808929" cy="1172593"/>
          </a:xfrm>
          <a:prstGeom prst="rect">
            <a:avLst/>
          </a:prstGeom>
        </p:spPr>
      </p:pic>
      <p:grpSp>
        <p:nvGrpSpPr>
          <p:cNvPr id="22" name="Google Shape;369;p33">
            <a:extLst>
              <a:ext uri="{FF2B5EF4-FFF2-40B4-BE49-F238E27FC236}">
                <a16:creationId xmlns:a16="http://schemas.microsoft.com/office/drawing/2014/main" id="{B1B8B3F1-9E56-BA42-919E-EFFBD8EF3836}"/>
              </a:ext>
            </a:extLst>
          </p:cNvPr>
          <p:cNvGrpSpPr/>
          <p:nvPr/>
        </p:nvGrpSpPr>
        <p:grpSpPr>
          <a:xfrm>
            <a:off x="4010705" y="2150398"/>
            <a:ext cx="304800" cy="1314300"/>
            <a:chOff x="3752775" y="2200275"/>
            <a:chExt cx="304800" cy="1314300"/>
          </a:xfrm>
        </p:grpSpPr>
        <p:sp>
          <p:nvSpPr>
            <p:cNvPr id="23" name="Google Shape;370;p33">
              <a:extLst>
                <a:ext uri="{FF2B5EF4-FFF2-40B4-BE49-F238E27FC236}">
                  <a16:creationId xmlns:a16="http://schemas.microsoft.com/office/drawing/2014/main" id="{6717B858-9BBD-FF4B-9162-53F16DA3ABE9}"/>
                </a:ext>
              </a:extLst>
            </p:cNvPr>
            <p:cNvSpPr/>
            <p:nvPr/>
          </p:nvSpPr>
          <p:spPr>
            <a:xfrm>
              <a:off x="3781425" y="2257425"/>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1;p33">
              <a:extLst>
                <a:ext uri="{FF2B5EF4-FFF2-40B4-BE49-F238E27FC236}">
                  <a16:creationId xmlns:a16="http://schemas.microsoft.com/office/drawing/2014/main" id="{926622DD-7D31-FF42-BAD1-D7376E2BDE5F}"/>
                </a:ext>
              </a:extLst>
            </p:cNvPr>
            <p:cNvSpPr/>
            <p:nvPr/>
          </p:nvSpPr>
          <p:spPr>
            <a:xfrm>
              <a:off x="3781425" y="257175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2;p33">
              <a:extLst>
                <a:ext uri="{FF2B5EF4-FFF2-40B4-BE49-F238E27FC236}">
                  <a16:creationId xmlns:a16="http://schemas.microsoft.com/office/drawing/2014/main" id="{2E97343E-6843-6742-AD51-88AFCD096DA5}"/>
                </a:ext>
              </a:extLst>
            </p:cNvPr>
            <p:cNvSpPr/>
            <p:nvPr/>
          </p:nvSpPr>
          <p:spPr>
            <a:xfrm>
              <a:off x="3781425" y="2886075"/>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3;p33">
              <a:extLst>
                <a:ext uri="{FF2B5EF4-FFF2-40B4-BE49-F238E27FC236}">
                  <a16:creationId xmlns:a16="http://schemas.microsoft.com/office/drawing/2014/main" id="{55202217-E453-3E4A-B8F5-CD184DB49282}"/>
                </a:ext>
              </a:extLst>
            </p:cNvPr>
            <p:cNvSpPr/>
            <p:nvPr/>
          </p:nvSpPr>
          <p:spPr>
            <a:xfrm>
              <a:off x="3781425" y="32004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74;p33">
              <a:extLst>
                <a:ext uri="{FF2B5EF4-FFF2-40B4-BE49-F238E27FC236}">
                  <a16:creationId xmlns:a16="http://schemas.microsoft.com/office/drawing/2014/main" id="{10233E11-BDF0-7B42-B6E0-EFB07A975401}"/>
                </a:ext>
              </a:extLst>
            </p:cNvPr>
            <p:cNvSpPr/>
            <p:nvPr/>
          </p:nvSpPr>
          <p:spPr>
            <a:xfrm>
              <a:off x="3752775" y="2200275"/>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8" name="Google Shape;381;p33">
            <a:extLst>
              <a:ext uri="{FF2B5EF4-FFF2-40B4-BE49-F238E27FC236}">
                <a16:creationId xmlns:a16="http://schemas.microsoft.com/office/drawing/2014/main" id="{5081BA69-CD57-3840-B092-D1EDFF6292A7}"/>
              </a:ext>
            </a:extLst>
          </p:cNvPr>
          <p:cNvCxnSpPr>
            <a:cxnSpLocks/>
            <a:stCxn id="27" idx="3"/>
          </p:cNvCxnSpPr>
          <p:nvPr/>
        </p:nvCxnSpPr>
        <p:spPr>
          <a:xfrm>
            <a:off x="4315505" y="2807548"/>
            <a:ext cx="362100" cy="600"/>
          </a:xfrm>
          <a:prstGeom prst="bentConnector3">
            <a:avLst>
              <a:gd name="adj1" fmla="val 50013"/>
            </a:avLst>
          </a:prstGeom>
          <a:noFill/>
          <a:ln w="9525" cap="flat" cmpd="sng">
            <a:solidFill>
              <a:srgbClr val="000000"/>
            </a:solidFill>
            <a:prstDash val="solid"/>
            <a:round/>
            <a:headEnd type="none" w="med" len="med"/>
            <a:tailEnd type="triangle" w="med" len="med"/>
          </a:ln>
        </p:spPr>
      </p:cxnSp>
      <p:grpSp>
        <p:nvGrpSpPr>
          <p:cNvPr id="29" name="Google Shape;369;p33">
            <a:extLst>
              <a:ext uri="{FF2B5EF4-FFF2-40B4-BE49-F238E27FC236}">
                <a16:creationId xmlns:a16="http://schemas.microsoft.com/office/drawing/2014/main" id="{4D92C937-4D18-8D46-8F74-274C0E334CEB}"/>
              </a:ext>
            </a:extLst>
          </p:cNvPr>
          <p:cNvGrpSpPr/>
          <p:nvPr/>
        </p:nvGrpSpPr>
        <p:grpSpPr>
          <a:xfrm>
            <a:off x="4677605" y="2150250"/>
            <a:ext cx="304800" cy="1314300"/>
            <a:chOff x="3752775" y="2200275"/>
            <a:chExt cx="304800" cy="1314300"/>
          </a:xfrm>
        </p:grpSpPr>
        <p:sp>
          <p:nvSpPr>
            <p:cNvPr id="30" name="Google Shape;370;p33">
              <a:extLst>
                <a:ext uri="{FF2B5EF4-FFF2-40B4-BE49-F238E27FC236}">
                  <a16:creationId xmlns:a16="http://schemas.microsoft.com/office/drawing/2014/main" id="{66E64BE2-8547-DB4E-B216-2C02BFD17825}"/>
                </a:ext>
              </a:extLst>
            </p:cNvPr>
            <p:cNvSpPr/>
            <p:nvPr/>
          </p:nvSpPr>
          <p:spPr>
            <a:xfrm>
              <a:off x="3781425" y="2257425"/>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1;p33">
              <a:extLst>
                <a:ext uri="{FF2B5EF4-FFF2-40B4-BE49-F238E27FC236}">
                  <a16:creationId xmlns:a16="http://schemas.microsoft.com/office/drawing/2014/main" id="{263BA698-49B3-4640-9CDB-97F3AE3BE36A}"/>
                </a:ext>
              </a:extLst>
            </p:cNvPr>
            <p:cNvSpPr/>
            <p:nvPr/>
          </p:nvSpPr>
          <p:spPr>
            <a:xfrm>
              <a:off x="3781425" y="257175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2;p33">
              <a:extLst>
                <a:ext uri="{FF2B5EF4-FFF2-40B4-BE49-F238E27FC236}">
                  <a16:creationId xmlns:a16="http://schemas.microsoft.com/office/drawing/2014/main" id="{19E62B9B-412C-A546-9A36-4C4645881836}"/>
                </a:ext>
              </a:extLst>
            </p:cNvPr>
            <p:cNvSpPr/>
            <p:nvPr/>
          </p:nvSpPr>
          <p:spPr>
            <a:xfrm>
              <a:off x="3781425" y="2886075"/>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3;p33">
              <a:extLst>
                <a:ext uri="{FF2B5EF4-FFF2-40B4-BE49-F238E27FC236}">
                  <a16:creationId xmlns:a16="http://schemas.microsoft.com/office/drawing/2014/main" id="{1731E945-8FBA-7047-BEF7-FD7B5F6D2177}"/>
                </a:ext>
              </a:extLst>
            </p:cNvPr>
            <p:cNvSpPr/>
            <p:nvPr/>
          </p:nvSpPr>
          <p:spPr>
            <a:xfrm>
              <a:off x="3781425" y="32004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4;p33">
              <a:extLst>
                <a:ext uri="{FF2B5EF4-FFF2-40B4-BE49-F238E27FC236}">
                  <a16:creationId xmlns:a16="http://schemas.microsoft.com/office/drawing/2014/main" id="{E678E4AA-68B2-B343-AC37-DA106920DAE7}"/>
                </a:ext>
              </a:extLst>
            </p:cNvPr>
            <p:cNvSpPr/>
            <p:nvPr/>
          </p:nvSpPr>
          <p:spPr>
            <a:xfrm>
              <a:off x="3752775" y="2200275"/>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1613;p73">
            <a:extLst>
              <a:ext uri="{FF2B5EF4-FFF2-40B4-BE49-F238E27FC236}">
                <a16:creationId xmlns:a16="http://schemas.microsoft.com/office/drawing/2014/main" id="{33056C3B-E46F-4549-9002-835E4C732B8F}"/>
              </a:ext>
            </a:extLst>
          </p:cNvPr>
          <p:cNvSpPr txBox="1"/>
          <p:nvPr/>
        </p:nvSpPr>
        <p:spPr>
          <a:xfrm>
            <a:off x="6153060" y="2540677"/>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[Query]</a:t>
            </a:r>
            <a:endParaRPr sz="1000" dirty="0"/>
          </a:p>
        </p:txBody>
      </p:sp>
      <p:sp>
        <p:nvSpPr>
          <p:cNvPr id="36" name="TextBox 35">
            <a:extLst>
              <a:ext uri="{FF2B5EF4-FFF2-40B4-BE49-F238E27FC236}">
                <a16:creationId xmlns:a16="http://schemas.microsoft.com/office/drawing/2014/main" id="{810766F5-8BC4-324E-847C-4F18CE613402}"/>
              </a:ext>
            </a:extLst>
          </p:cNvPr>
          <p:cNvSpPr txBox="1"/>
          <p:nvPr/>
        </p:nvSpPr>
        <p:spPr>
          <a:xfrm>
            <a:off x="261256" y="895739"/>
            <a:ext cx="7576458" cy="307777"/>
          </a:xfrm>
          <a:prstGeom prst="rect">
            <a:avLst/>
          </a:prstGeom>
          <a:noFill/>
        </p:spPr>
        <p:txBody>
          <a:bodyPr wrap="square" rtlCol="0">
            <a:spAutoFit/>
          </a:bodyPr>
          <a:lstStyle/>
          <a:p>
            <a:r>
              <a:rPr lang="nb-NO" dirty="0">
                <a:solidFill>
                  <a:schemeClr val="bg1">
                    <a:lumMod val="50000"/>
                  </a:schemeClr>
                </a:solidFill>
              </a:rPr>
              <a:t>Shang </a:t>
            </a:r>
            <a:r>
              <a:rPr lang="nb-NO" i="1" dirty="0">
                <a:solidFill>
                  <a:schemeClr val="bg1">
                    <a:lumMod val="50000"/>
                  </a:schemeClr>
                </a:solidFill>
              </a:rPr>
              <a:t>et al.</a:t>
            </a:r>
            <a:r>
              <a:rPr lang="nb-NO" dirty="0">
                <a:solidFill>
                  <a:schemeClr val="bg1">
                    <a:lumMod val="50000"/>
                  </a:schemeClr>
                </a:solidFill>
              </a:rPr>
              <a:t>, 15; </a:t>
            </a:r>
            <a:r>
              <a:rPr lang="nb-NO" dirty="0" err="1">
                <a:solidFill>
                  <a:schemeClr val="bg1">
                    <a:lumMod val="50000"/>
                  </a:schemeClr>
                </a:solidFill>
              </a:rPr>
              <a:t>Vinyals</a:t>
            </a:r>
            <a:r>
              <a:rPr lang="nb-NO" dirty="0">
                <a:solidFill>
                  <a:schemeClr val="bg1">
                    <a:lumMod val="50000"/>
                  </a:schemeClr>
                </a:solidFill>
              </a:rPr>
              <a:t> and Le, 15; </a:t>
            </a:r>
            <a:r>
              <a:rPr lang="nb-NO" dirty="0" err="1">
                <a:solidFill>
                  <a:schemeClr val="bg1">
                    <a:lumMod val="50000"/>
                  </a:schemeClr>
                </a:solidFill>
              </a:rPr>
              <a:t>Sordoni</a:t>
            </a:r>
            <a:r>
              <a:rPr lang="nb-NO" dirty="0">
                <a:solidFill>
                  <a:schemeClr val="bg1">
                    <a:lumMod val="50000"/>
                  </a:schemeClr>
                </a:solidFill>
              </a:rPr>
              <a:t> </a:t>
            </a:r>
            <a:r>
              <a:rPr lang="nb-NO" i="1" dirty="0">
                <a:solidFill>
                  <a:schemeClr val="bg1">
                    <a:lumMod val="50000"/>
                  </a:schemeClr>
                </a:solidFill>
              </a:rPr>
              <a:t>et al.</a:t>
            </a:r>
            <a:r>
              <a:rPr lang="nb-NO" dirty="0">
                <a:solidFill>
                  <a:schemeClr val="bg1">
                    <a:lumMod val="50000"/>
                  </a:schemeClr>
                </a:solidFill>
              </a:rPr>
              <a:t>, 15; </a:t>
            </a:r>
            <a:r>
              <a:rPr lang="nb-NO" dirty="0" err="1">
                <a:solidFill>
                  <a:schemeClr val="bg1">
                    <a:lumMod val="50000"/>
                  </a:schemeClr>
                </a:solidFill>
              </a:rPr>
              <a:t>Serban</a:t>
            </a:r>
            <a:r>
              <a:rPr lang="nb-NO" dirty="0">
                <a:solidFill>
                  <a:schemeClr val="bg1">
                    <a:lumMod val="50000"/>
                  </a:schemeClr>
                </a:solidFill>
              </a:rPr>
              <a:t> </a:t>
            </a:r>
            <a:r>
              <a:rPr lang="nb-NO" i="1" dirty="0">
                <a:solidFill>
                  <a:schemeClr val="bg1">
                    <a:lumMod val="50000"/>
                  </a:schemeClr>
                </a:solidFill>
              </a:rPr>
              <a:t>et al.</a:t>
            </a:r>
            <a:r>
              <a:rPr lang="nb-NO" dirty="0">
                <a:solidFill>
                  <a:schemeClr val="bg1">
                    <a:lumMod val="50000"/>
                  </a:schemeClr>
                </a:solidFill>
              </a:rPr>
              <a:t>, 15; Dodge </a:t>
            </a:r>
            <a:r>
              <a:rPr lang="nb-NO" i="1" dirty="0">
                <a:solidFill>
                  <a:schemeClr val="bg1">
                    <a:lumMod val="50000"/>
                  </a:schemeClr>
                </a:solidFill>
              </a:rPr>
              <a:t>et al.</a:t>
            </a:r>
            <a:r>
              <a:rPr lang="nb-NO" dirty="0">
                <a:solidFill>
                  <a:schemeClr val="bg1">
                    <a:lumMod val="50000"/>
                  </a:schemeClr>
                </a:solidFill>
              </a:rPr>
              <a:t>, 16</a:t>
            </a:r>
          </a:p>
        </p:txBody>
      </p:sp>
    </p:spTree>
    <p:extLst>
      <p:ext uri="{BB962C8B-B14F-4D97-AF65-F5344CB8AC3E}">
        <p14:creationId xmlns:p14="http://schemas.microsoft.com/office/powerpoint/2010/main" val="3943364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73"/>
          <p:cNvSpPr/>
          <p:nvPr/>
        </p:nvSpPr>
        <p:spPr>
          <a:xfrm>
            <a:off x="1090175"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dirty="0"/>
          </a:p>
        </p:txBody>
      </p:sp>
      <p:sp>
        <p:nvSpPr>
          <p:cNvPr id="1608" name="Google Shape;1608;p73"/>
          <p:cNvSpPr/>
          <p:nvPr/>
        </p:nvSpPr>
        <p:spPr>
          <a:xfrm>
            <a:off x="3506950"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a:t>
            </a:r>
            <a:endParaRPr sz="1200">
              <a:solidFill>
                <a:srgbClr val="FFFFFF"/>
              </a:solidFill>
            </a:endParaRPr>
          </a:p>
        </p:txBody>
      </p:sp>
      <p:sp>
        <p:nvSpPr>
          <p:cNvPr id="1617" name="Google Shape;1617;p7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52</a:t>
            </a:fld>
            <a:endParaRPr/>
          </a:p>
        </p:txBody>
      </p:sp>
      <p:sp>
        <p:nvSpPr>
          <p:cNvPr id="1609" name="Google Shape;1609;p73"/>
          <p:cNvSpPr txBox="1">
            <a:spLocks noGrp="1"/>
          </p:cNvSpPr>
          <p:nvPr>
            <p:ph type="title" idx="4294967295"/>
          </p:nvPr>
        </p:nvSpPr>
        <p:spPr>
          <a:xfrm>
            <a:off x="220119" y="44565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End-to-end Dialog </a:t>
            </a:r>
            <a:r>
              <a:rPr lang="en-US" dirty="0"/>
              <a:t>Systems</a:t>
            </a:r>
            <a:endParaRPr dirty="0"/>
          </a:p>
          <a:p>
            <a:pPr marL="0" lvl="0" indent="0" algn="l" rtl="0">
              <a:spcBef>
                <a:spcPts val="0"/>
              </a:spcBef>
              <a:spcAft>
                <a:spcPts val="0"/>
              </a:spcAft>
              <a:buNone/>
            </a:pPr>
            <a:endParaRPr dirty="0"/>
          </a:p>
        </p:txBody>
      </p:sp>
      <p:cxnSp>
        <p:nvCxnSpPr>
          <p:cNvPr id="1610" name="Google Shape;1610;p73"/>
          <p:cNvCxnSpPr>
            <a:stCxn id="1611" idx="3"/>
            <a:endCxn id="1608" idx="1"/>
          </p:cNvCxnSpPr>
          <p:nvPr/>
        </p:nvCxnSpPr>
        <p:spPr>
          <a:xfrm>
            <a:off x="3067150" y="2807400"/>
            <a:ext cx="439800" cy="0"/>
          </a:xfrm>
          <a:prstGeom prst="straightConnector1">
            <a:avLst/>
          </a:prstGeom>
          <a:noFill/>
          <a:ln w="9525" cap="flat" cmpd="sng">
            <a:solidFill>
              <a:srgbClr val="000000"/>
            </a:solidFill>
            <a:prstDash val="solid"/>
            <a:round/>
            <a:headEnd type="none" w="med" len="med"/>
            <a:tailEnd type="triangle" w="med" len="med"/>
          </a:ln>
        </p:spPr>
      </p:cxnSp>
      <p:sp>
        <p:nvSpPr>
          <p:cNvPr id="1613" name="Google Shape;1613;p73"/>
          <p:cNvSpPr txBox="1"/>
          <p:nvPr/>
        </p:nvSpPr>
        <p:spPr>
          <a:xfrm>
            <a:off x="61905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[Response]</a:t>
            </a:r>
            <a:endParaRPr sz="1000" dirty="0"/>
          </a:p>
        </p:txBody>
      </p:sp>
      <p:sp>
        <p:nvSpPr>
          <p:cNvPr id="1614" name="Google Shape;1614;p73"/>
          <p:cNvSpPr txBox="1"/>
          <p:nvPr/>
        </p:nvSpPr>
        <p:spPr>
          <a:xfrm>
            <a:off x="3966463"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[Meaning]</a:t>
            </a:r>
            <a:endParaRPr sz="1000"/>
          </a:p>
        </p:txBody>
      </p:sp>
      <p:cxnSp>
        <p:nvCxnSpPr>
          <p:cNvPr id="1615" name="Google Shape;1615;p73"/>
          <p:cNvCxnSpPr/>
          <p:nvPr/>
        </p:nvCxnSpPr>
        <p:spPr>
          <a:xfrm>
            <a:off x="5483925" y="2143500"/>
            <a:ext cx="439800" cy="600"/>
          </a:xfrm>
          <a:prstGeom prst="bentConnector3">
            <a:avLst>
              <a:gd name="adj1" fmla="val 50000"/>
            </a:avLst>
          </a:prstGeom>
          <a:noFill/>
          <a:ln w="9525" cap="flat" cmpd="sng">
            <a:solidFill>
              <a:srgbClr val="000000"/>
            </a:solidFill>
            <a:prstDash val="solid"/>
            <a:round/>
            <a:headEnd type="triangle" w="med" len="med"/>
            <a:tailEnd type="none" w="med" len="med"/>
          </a:ln>
        </p:spPr>
      </p:cxnSp>
      <p:cxnSp>
        <p:nvCxnSpPr>
          <p:cNvPr id="1616" name="Google Shape;1616;p73"/>
          <p:cNvCxnSpPr/>
          <p:nvPr/>
        </p:nvCxnSpPr>
        <p:spPr>
          <a:xfrm>
            <a:off x="5483925" y="3471300"/>
            <a:ext cx="439800" cy="600"/>
          </a:xfrm>
          <a:prstGeom prst="bentConnector3">
            <a:avLst>
              <a:gd name="adj1" fmla="val 50000"/>
            </a:avLst>
          </a:prstGeom>
          <a:noFill/>
          <a:ln w="9525" cap="flat" cmpd="sng">
            <a:solidFill>
              <a:srgbClr val="000000"/>
            </a:solidFill>
            <a:prstDash val="solid"/>
            <a:round/>
            <a:headEnd type="none" w="med" len="med"/>
            <a:tailEnd type="stealth" w="med" len="med"/>
          </a:ln>
        </p:spPr>
      </p:cxnSp>
      <p:sp>
        <p:nvSpPr>
          <p:cNvPr id="1618" name="Google Shape;1618;p73"/>
          <p:cNvSpPr/>
          <p:nvPr/>
        </p:nvSpPr>
        <p:spPr>
          <a:xfrm>
            <a:off x="5923725" y="1772850"/>
            <a:ext cx="1977000" cy="742500"/>
          </a:xfrm>
          <a:prstGeom prst="roundRect">
            <a:avLst>
              <a:gd name="adj" fmla="val 16667"/>
            </a:avLst>
          </a:prstGeom>
          <a:solidFill>
            <a:srgbClr val="0076B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dirty="0">
                <a:solidFill>
                  <a:schemeClr val="lt1"/>
                </a:solidFill>
              </a:rPr>
              <a:t>In a moderate price range please?</a:t>
            </a:r>
            <a:endParaRPr sz="1200" dirty="0">
              <a:solidFill>
                <a:srgbClr val="FFFFFF"/>
              </a:solidFill>
            </a:endParaRPr>
          </a:p>
        </p:txBody>
      </p:sp>
      <p:sp>
        <p:nvSpPr>
          <p:cNvPr id="1619" name="Google Shape;1619;p73"/>
          <p:cNvSpPr/>
          <p:nvPr/>
        </p:nvSpPr>
        <p:spPr>
          <a:xfrm>
            <a:off x="5923725" y="3099725"/>
            <a:ext cx="1977000" cy="742500"/>
          </a:xfrm>
          <a:prstGeom prst="roundRect">
            <a:avLst>
              <a:gd name="adj" fmla="val 16667"/>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200" dirty="0">
                <a:solidFill>
                  <a:schemeClr val="lt1"/>
                </a:solidFill>
              </a:rPr>
              <a:t>Ok let me look into some options for you?</a:t>
            </a:r>
            <a:endParaRPr dirty="0">
              <a:solidFill>
                <a:srgbClr val="FFFFFF"/>
              </a:solidFill>
            </a:endParaRPr>
          </a:p>
        </p:txBody>
      </p:sp>
      <p:cxnSp>
        <p:nvCxnSpPr>
          <p:cNvPr id="1620" name="Google Shape;1620;p73"/>
          <p:cNvCxnSpPr/>
          <p:nvPr/>
        </p:nvCxnSpPr>
        <p:spPr>
          <a:xfrm rot="10800000" flipH="1">
            <a:off x="5941225" y="1485875"/>
            <a:ext cx="1959300" cy="2400"/>
          </a:xfrm>
          <a:prstGeom prst="straightConnector1">
            <a:avLst/>
          </a:prstGeom>
          <a:noFill/>
          <a:ln w="9525" cap="flat" cmpd="sng">
            <a:solidFill>
              <a:srgbClr val="000000"/>
            </a:solidFill>
            <a:prstDash val="solid"/>
            <a:round/>
            <a:headEnd type="none" w="med" len="med"/>
            <a:tailEnd type="none" w="med" len="med"/>
          </a:ln>
        </p:spPr>
      </p:cxnSp>
      <p:sp>
        <p:nvSpPr>
          <p:cNvPr id="1621" name="Google Shape;1621;p73"/>
          <p:cNvSpPr txBox="1"/>
          <p:nvPr/>
        </p:nvSpPr>
        <p:spPr>
          <a:xfrm>
            <a:off x="5923725" y="1185625"/>
            <a:ext cx="2070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dirty="0"/>
              <a:t>only input/output given </a:t>
            </a:r>
            <a:endParaRPr sz="1000" b="1" dirty="0"/>
          </a:p>
        </p:txBody>
      </p:sp>
      <p:sp>
        <p:nvSpPr>
          <p:cNvPr id="19" name="Google Shape;186;p22">
            <a:extLst>
              <a:ext uri="{FF2B5EF4-FFF2-40B4-BE49-F238E27FC236}">
                <a16:creationId xmlns:a16="http://schemas.microsoft.com/office/drawing/2014/main" id="{34DFFA08-E7B0-234D-99C0-4F44A84896D7}"/>
              </a:ext>
            </a:extLst>
          </p:cNvPr>
          <p:cNvSpPr txBox="1"/>
          <p:nvPr/>
        </p:nvSpPr>
        <p:spPr>
          <a:xfrm>
            <a:off x="1351992" y="4048700"/>
            <a:ext cx="1266233"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[Context]</a:t>
            </a:r>
            <a:endParaRPr sz="1000" dirty="0"/>
          </a:p>
        </p:txBody>
      </p:sp>
      <p:pic>
        <p:nvPicPr>
          <p:cNvPr id="20" name="Picture 19">
            <a:extLst>
              <a:ext uri="{FF2B5EF4-FFF2-40B4-BE49-F238E27FC236}">
                <a16:creationId xmlns:a16="http://schemas.microsoft.com/office/drawing/2014/main" id="{C1010E5B-6C0D-FA47-8B5E-8726EB82C891}"/>
              </a:ext>
            </a:extLst>
          </p:cNvPr>
          <p:cNvPicPr>
            <a:picLocks noChangeAspect="1"/>
          </p:cNvPicPr>
          <p:nvPr/>
        </p:nvPicPr>
        <p:blipFill rotWithShape="1">
          <a:blip r:embed="rId3">
            <a:extLst>
              <a:ext uri="{28A0092B-C50C-407E-A947-70E740481C1C}">
                <a14:useLocalDpi xmlns:a14="http://schemas.microsoft.com/office/drawing/2010/main" val="0"/>
              </a:ext>
            </a:extLst>
          </a:blip>
          <a:srcRect l="23168" t="8331" r="36596" b="33231"/>
          <a:stretch/>
        </p:blipFill>
        <p:spPr>
          <a:xfrm>
            <a:off x="1148026" y="2081246"/>
            <a:ext cx="1808929" cy="1172593"/>
          </a:xfrm>
          <a:prstGeom prst="rect">
            <a:avLst/>
          </a:prstGeom>
        </p:spPr>
      </p:pic>
      <p:sp>
        <p:nvSpPr>
          <p:cNvPr id="35" name="Google Shape;1613;p73">
            <a:extLst>
              <a:ext uri="{FF2B5EF4-FFF2-40B4-BE49-F238E27FC236}">
                <a16:creationId xmlns:a16="http://schemas.microsoft.com/office/drawing/2014/main" id="{33056C3B-E46F-4549-9002-835E4C732B8F}"/>
              </a:ext>
            </a:extLst>
          </p:cNvPr>
          <p:cNvSpPr txBox="1"/>
          <p:nvPr/>
        </p:nvSpPr>
        <p:spPr>
          <a:xfrm>
            <a:off x="6153060" y="2540677"/>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[Query]</a:t>
            </a:r>
            <a:endParaRPr sz="1000" dirty="0"/>
          </a:p>
        </p:txBody>
      </p:sp>
      <p:sp>
        <p:nvSpPr>
          <p:cNvPr id="36" name="TextBox 35">
            <a:extLst>
              <a:ext uri="{FF2B5EF4-FFF2-40B4-BE49-F238E27FC236}">
                <a16:creationId xmlns:a16="http://schemas.microsoft.com/office/drawing/2014/main" id="{810766F5-8BC4-324E-847C-4F18CE613402}"/>
              </a:ext>
            </a:extLst>
          </p:cNvPr>
          <p:cNvSpPr txBox="1"/>
          <p:nvPr/>
        </p:nvSpPr>
        <p:spPr>
          <a:xfrm>
            <a:off x="261256" y="895739"/>
            <a:ext cx="7576458" cy="307777"/>
          </a:xfrm>
          <a:prstGeom prst="rect">
            <a:avLst/>
          </a:prstGeom>
          <a:noFill/>
        </p:spPr>
        <p:txBody>
          <a:bodyPr wrap="square" rtlCol="0">
            <a:spAutoFit/>
          </a:bodyPr>
          <a:lstStyle/>
          <a:p>
            <a:r>
              <a:rPr lang="nb-NO" dirty="0">
                <a:solidFill>
                  <a:schemeClr val="bg1">
                    <a:lumMod val="50000"/>
                  </a:schemeClr>
                </a:solidFill>
              </a:rPr>
              <a:t>Shang </a:t>
            </a:r>
            <a:r>
              <a:rPr lang="nb-NO" i="1" dirty="0">
                <a:solidFill>
                  <a:schemeClr val="bg1">
                    <a:lumMod val="50000"/>
                  </a:schemeClr>
                </a:solidFill>
              </a:rPr>
              <a:t>et al.</a:t>
            </a:r>
            <a:r>
              <a:rPr lang="nb-NO" dirty="0">
                <a:solidFill>
                  <a:schemeClr val="bg1">
                    <a:lumMod val="50000"/>
                  </a:schemeClr>
                </a:solidFill>
              </a:rPr>
              <a:t>, 15; </a:t>
            </a:r>
            <a:r>
              <a:rPr lang="nb-NO" dirty="0" err="1">
                <a:solidFill>
                  <a:schemeClr val="bg1">
                    <a:lumMod val="50000"/>
                  </a:schemeClr>
                </a:solidFill>
              </a:rPr>
              <a:t>Vinyals</a:t>
            </a:r>
            <a:r>
              <a:rPr lang="nb-NO" dirty="0">
                <a:solidFill>
                  <a:schemeClr val="bg1">
                    <a:lumMod val="50000"/>
                  </a:schemeClr>
                </a:solidFill>
              </a:rPr>
              <a:t> and Le, 15; </a:t>
            </a:r>
            <a:r>
              <a:rPr lang="nb-NO" dirty="0" err="1">
                <a:solidFill>
                  <a:schemeClr val="bg1">
                    <a:lumMod val="50000"/>
                  </a:schemeClr>
                </a:solidFill>
              </a:rPr>
              <a:t>Sordoni</a:t>
            </a:r>
            <a:r>
              <a:rPr lang="nb-NO" dirty="0">
                <a:solidFill>
                  <a:schemeClr val="bg1">
                    <a:lumMod val="50000"/>
                  </a:schemeClr>
                </a:solidFill>
              </a:rPr>
              <a:t> </a:t>
            </a:r>
            <a:r>
              <a:rPr lang="nb-NO" i="1" dirty="0">
                <a:solidFill>
                  <a:schemeClr val="bg1">
                    <a:lumMod val="50000"/>
                  </a:schemeClr>
                </a:solidFill>
              </a:rPr>
              <a:t>et al.</a:t>
            </a:r>
            <a:r>
              <a:rPr lang="nb-NO" dirty="0">
                <a:solidFill>
                  <a:schemeClr val="bg1">
                    <a:lumMod val="50000"/>
                  </a:schemeClr>
                </a:solidFill>
              </a:rPr>
              <a:t>, 15; </a:t>
            </a:r>
            <a:r>
              <a:rPr lang="nb-NO" dirty="0" err="1">
                <a:solidFill>
                  <a:schemeClr val="bg1">
                    <a:lumMod val="50000"/>
                  </a:schemeClr>
                </a:solidFill>
              </a:rPr>
              <a:t>Serban</a:t>
            </a:r>
            <a:r>
              <a:rPr lang="nb-NO" dirty="0">
                <a:solidFill>
                  <a:schemeClr val="bg1">
                    <a:lumMod val="50000"/>
                  </a:schemeClr>
                </a:solidFill>
              </a:rPr>
              <a:t> </a:t>
            </a:r>
            <a:r>
              <a:rPr lang="nb-NO" i="1" dirty="0">
                <a:solidFill>
                  <a:schemeClr val="bg1">
                    <a:lumMod val="50000"/>
                  </a:schemeClr>
                </a:solidFill>
              </a:rPr>
              <a:t>et al.</a:t>
            </a:r>
            <a:r>
              <a:rPr lang="nb-NO" dirty="0">
                <a:solidFill>
                  <a:schemeClr val="bg1">
                    <a:lumMod val="50000"/>
                  </a:schemeClr>
                </a:solidFill>
              </a:rPr>
              <a:t>, 15; Dodge </a:t>
            </a:r>
            <a:r>
              <a:rPr lang="nb-NO" i="1" dirty="0">
                <a:solidFill>
                  <a:schemeClr val="bg1">
                    <a:lumMod val="50000"/>
                  </a:schemeClr>
                </a:solidFill>
              </a:rPr>
              <a:t>et al.</a:t>
            </a:r>
            <a:r>
              <a:rPr lang="nb-NO" dirty="0">
                <a:solidFill>
                  <a:schemeClr val="bg1">
                    <a:lumMod val="50000"/>
                  </a:schemeClr>
                </a:solidFill>
              </a:rPr>
              <a:t>, 16</a:t>
            </a:r>
          </a:p>
        </p:txBody>
      </p:sp>
      <p:pic>
        <p:nvPicPr>
          <p:cNvPr id="37" name="Picture 36">
            <a:extLst>
              <a:ext uri="{FF2B5EF4-FFF2-40B4-BE49-F238E27FC236}">
                <a16:creationId xmlns:a16="http://schemas.microsoft.com/office/drawing/2014/main" id="{E2D881AF-7FAC-5A46-A7FE-E24E42856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519" y="1487176"/>
            <a:ext cx="5325064" cy="2630160"/>
          </a:xfrm>
          <a:prstGeom prst="rect">
            <a:avLst/>
          </a:prstGeom>
        </p:spPr>
      </p:pic>
      <p:sp>
        <p:nvSpPr>
          <p:cNvPr id="38" name="Rectangle 2">
            <a:extLst>
              <a:ext uri="{FF2B5EF4-FFF2-40B4-BE49-F238E27FC236}">
                <a16:creationId xmlns:a16="http://schemas.microsoft.com/office/drawing/2014/main" id="{D35966A3-23DE-D848-B74C-DB83156C2FAA}"/>
              </a:ext>
            </a:extLst>
          </p:cNvPr>
          <p:cNvSpPr txBox="1">
            <a:spLocks noChangeArrowheads="1"/>
          </p:cNvSpPr>
          <p:nvPr/>
        </p:nvSpPr>
        <p:spPr>
          <a:xfrm>
            <a:off x="336472" y="4487986"/>
            <a:ext cx="8498074" cy="363891"/>
          </a:xfrm>
          <a:prstGeom prst="rect">
            <a:avLst/>
          </a:prstGeom>
        </p:spPr>
        <p:txBody>
          <a:bodyPr vert="horz" lIns="34290" tIns="17145" rIns="34290" bIns="17145" rtlCol="0">
            <a:normAutofit/>
          </a:bodyPr>
          <a:lstStyle>
            <a:lvl1pPr marL="698500" indent="-698500" algn="l" defTabSz="1828800" rtl="0" eaLnBrk="1" latinLnBrk="0" hangingPunct="1">
              <a:spcBef>
                <a:spcPts val="4000"/>
              </a:spcBef>
              <a:buClr>
                <a:schemeClr val="accent1">
                  <a:lumMod val="60000"/>
                  <a:lumOff val="40000"/>
                </a:schemeClr>
              </a:buClr>
              <a:buSzPct val="110000"/>
              <a:buFont typeface="Wingdings 2" pitchFamily="18" charset="2"/>
              <a:buChar char=""/>
              <a:defRPr sz="4800" kern="1200">
                <a:solidFill>
                  <a:schemeClr val="tx1">
                    <a:lumMod val="65000"/>
                    <a:lumOff val="35000"/>
                  </a:schemeClr>
                </a:solidFill>
                <a:latin typeface="+mn-lt"/>
                <a:ea typeface="+mn-ea"/>
                <a:cs typeface="+mn-cs"/>
              </a:defRPr>
            </a:lvl1pPr>
            <a:lvl2pPr marL="1371600" indent="-673100" algn="l" defTabSz="1828800" rtl="0" eaLnBrk="1" latinLnBrk="0" hangingPunct="1">
              <a:spcBef>
                <a:spcPts val="1200"/>
              </a:spcBef>
              <a:buClr>
                <a:schemeClr val="accent1">
                  <a:lumMod val="75000"/>
                </a:schemeClr>
              </a:buClr>
              <a:buSzPct val="110000"/>
              <a:buFont typeface="Wingdings 2" pitchFamily="18" charset="2"/>
              <a:buChar char=""/>
              <a:defRPr sz="4400" kern="1200">
                <a:solidFill>
                  <a:schemeClr val="tx1">
                    <a:lumMod val="65000"/>
                    <a:lumOff val="35000"/>
                  </a:schemeClr>
                </a:solidFill>
                <a:latin typeface="+mn-lt"/>
                <a:ea typeface="+mn-ea"/>
                <a:cs typeface="+mn-cs"/>
              </a:defRPr>
            </a:lvl2pPr>
            <a:lvl3pPr marL="1936750" indent="-565150" algn="l" defTabSz="1828800" rtl="0" eaLnBrk="1" latinLnBrk="0" hangingPunct="1">
              <a:spcBef>
                <a:spcPts val="1200"/>
              </a:spcBef>
              <a:buClr>
                <a:schemeClr val="accent1">
                  <a:lumMod val="60000"/>
                  <a:lumOff val="40000"/>
                </a:schemeClr>
              </a:buClr>
              <a:buSzPct val="110000"/>
              <a:buFont typeface="Wingdings 2" pitchFamily="18" charset="2"/>
              <a:buChar char=""/>
              <a:defRPr sz="4000" kern="1200">
                <a:solidFill>
                  <a:schemeClr val="tx1">
                    <a:lumMod val="65000"/>
                    <a:lumOff val="35000"/>
                  </a:schemeClr>
                </a:solidFill>
                <a:latin typeface="+mn-lt"/>
                <a:ea typeface="+mn-ea"/>
                <a:cs typeface="+mn-cs"/>
              </a:defRPr>
            </a:lvl3pPr>
            <a:lvl4pPr marL="2527300" indent="-590550" algn="l" defTabSz="1828800" rtl="0" eaLnBrk="1" latinLnBrk="0" hangingPunct="1">
              <a:spcBef>
                <a:spcPts val="1200"/>
              </a:spcBef>
              <a:buClr>
                <a:schemeClr val="accent1">
                  <a:lumMod val="75000"/>
                </a:schemeClr>
              </a:buClr>
              <a:buSzPct val="110000"/>
              <a:buFont typeface="Wingdings 2" pitchFamily="18" charset="2"/>
              <a:buChar char=""/>
              <a:defRPr sz="3600" kern="1200">
                <a:solidFill>
                  <a:schemeClr val="tx1">
                    <a:lumMod val="65000"/>
                    <a:lumOff val="35000"/>
                  </a:schemeClr>
                </a:solidFill>
                <a:latin typeface="+mn-lt"/>
                <a:ea typeface="+mn-ea"/>
                <a:cs typeface="+mn-cs"/>
              </a:defRPr>
            </a:lvl4pPr>
            <a:lvl5pPr marL="3092450" indent="-565150" algn="l" defTabSz="1828800" rtl="0" eaLnBrk="1" latinLnBrk="0" hangingPunct="1">
              <a:spcBef>
                <a:spcPts val="1200"/>
              </a:spcBef>
              <a:buClr>
                <a:schemeClr val="accent1">
                  <a:lumMod val="60000"/>
                  <a:lumOff val="40000"/>
                </a:schemeClr>
              </a:buClr>
              <a:buSzPct val="110000"/>
              <a:buFont typeface="Wingdings 2" pitchFamily="18" charset="2"/>
              <a:buChar char=""/>
              <a:defRPr sz="3600" kern="1200">
                <a:solidFill>
                  <a:schemeClr val="tx1">
                    <a:lumMod val="65000"/>
                    <a:lumOff val="35000"/>
                  </a:schemeClr>
                </a:solidFill>
                <a:latin typeface="+mn-lt"/>
                <a:ea typeface="+mn-ea"/>
                <a:cs typeface="+mn-cs"/>
              </a:defRPr>
            </a:lvl5pPr>
            <a:lvl6pPr marL="3657600" indent="-565150" algn="l" defTabSz="1828800" rtl="0" eaLnBrk="1" latinLnBrk="0" hangingPunct="1">
              <a:spcBef>
                <a:spcPct val="20000"/>
              </a:spcBef>
              <a:buClr>
                <a:schemeClr val="accent2"/>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6pPr>
            <a:lvl7pPr marL="4235450" indent="-565150" algn="l" defTabSz="1828800" rtl="0" eaLnBrk="1" latinLnBrk="0" hangingPunct="1">
              <a:spcBef>
                <a:spcPct val="20000"/>
              </a:spcBef>
              <a:buClr>
                <a:schemeClr val="accent1">
                  <a:lumMod val="60000"/>
                  <a:lumOff val="40000"/>
                </a:schemeClr>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7pPr>
            <a:lvl8pPr marL="4797426" indent="-565150" algn="l" defTabSz="1828800" rtl="0" eaLnBrk="1" latinLnBrk="0" hangingPunct="1">
              <a:spcBef>
                <a:spcPct val="20000"/>
              </a:spcBef>
              <a:buClr>
                <a:schemeClr val="accent2"/>
              </a:buClr>
              <a:buSzPct val="110000"/>
              <a:buFont typeface="Wingdings 2" pitchFamily="18" charset="2"/>
              <a:buChar char=""/>
              <a:defRPr lang="en-US" sz="3600" kern="1200" dirty="0" smtClean="0">
                <a:solidFill>
                  <a:schemeClr val="tx1">
                    <a:lumMod val="65000"/>
                    <a:lumOff val="35000"/>
                  </a:schemeClr>
                </a:solidFill>
                <a:latin typeface="+mn-lt"/>
                <a:ea typeface="+mn-ea"/>
                <a:cs typeface="+mn-cs"/>
              </a:defRPr>
            </a:lvl8pPr>
            <a:lvl9pPr marL="5378450" indent="-565150" algn="l" defTabSz="1828800" rtl="0" eaLnBrk="1" latinLnBrk="0" hangingPunct="1">
              <a:spcBef>
                <a:spcPct val="20000"/>
              </a:spcBef>
              <a:buClr>
                <a:schemeClr val="accent1">
                  <a:lumMod val="60000"/>
                  <a:lumOff val="40000"/>
                </a:schemeClr>
              </a:buClr>
              <a:buSzPct val="110000"/>
              <a:buFont typeface="Wingdings 2" pitchFamily="18" charset="2"/>
              <a:buChar char=""/>
              <a:defRPr lang="en-US" sz="3600" kern="1200" dirty="0">
                <a:solidFill>
                  <a:schemeClr val="tx1">
                    <a:lumMod val="65000"/>
                    <a:lumOff val="35000"/>
                  </a:schemeClr>
                </a:solidFill>
                <a:latin typeface="+mn-lt"/>
                <a:ea typeface="+mn-ea"/>
                <a:cs typeface="+mn-cs"/>
              </a:defRPr>
            </a:lvl9pPr>
          </a:lstStyle>
          <a:p>
            <a:pPr marL="0" indent="0">
              <a:buNone/>
            </a:pPr>
            <a:r>
              <a:rPr lang="en-US" sz="2025" dirty="0">
                <a:solidFill>
                  <a:srgbClr val="C00000"/>
                </a:solidFill>
                <a:ea typeface="FreightSansLFPro" charset="0"/>
                <a:cs typeface="FreightSansLFPro" charset="0"/>
              </a:rPr>
              <a:t>No intermediate task or state that can be used for training and evaluation! </a:t>
            </a:r>
          </a:p>
        </p:txBody>
      </p:sp>
    </p:spTree>
    <p:extLst>
      <p:ext uri="{BB962C8B-B14F-4D97-AF65-F5344CB8AC3E}">
        <p14:creationId xmlns:p14="http://schemas.microsoft.com/office/powerpoint/2010/main" val="231658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523084" y="1092106"/>
            <a:ext cx="8405016" cy="3785294"/>
          </a:xfrm>
        </p:spPr>
        <p:txBody>
          <a:bodyPr>
            <a:normAutofit/>
          </a:bodyPr>
          <a:lstStyle/>
          <a:p>
            <a:r>
              <a:rPr lang="en-US" dirty="0"/>
              <a:t>Based on a </a:t>
            </a:r>
            <a:r>
              <a:rPr lang="en-US" dirty="0">
                <a:solidFill>
                  <a:srgbClr val="2C7C9F"/>
                </a:solidFill>
              </a:rPr>
              <a:t>simulation</a:t>
            </a:r>
            <a:r>
              <a:rPr lang="en-US" dirty="0"/>
              <a:t>:</a:t>
            </a:r>
          </a:p>
          <a:p>
            <a:pPr lvl="1"/>
            <a:r>
              <a:rPr lang="en-US" dirty="0">
                <a:solidFill>
                  <a:srgbClr val="2C7C9F"/>
                </a:solidFill>
              </a:rPr>
              <a:t>A knowledge base (KB) made of restaurants and their properties</a:t>
            </a:r>
            <a:r>
              <a:rPr lang="en-US" dirty="0"/>
              <a:t>: type of cuisine, location, price, rating, party size, address and phone number.</a:t>
            </a:r>
          </a:p>
          <a:p>
            <a:pPr lvl="1"/>
            <a:r>
              <a:rPr lang="en-US" dirty="0"/>
              <a:t>KB can be queried using API calls containing 4fields: location, type of cuisine, price range and party size. </a:t>
            </a:r>
          </a:p>
          <a:p>
            <a:pPr lvl="1"/>
            <a:r>
              <a:rPr lang="en-US" dirty="0"/>
              <a:t>Dialogs are generated after creating a user request by sampling an API call.</a:t>
            </a:r>
          </a:p>
          <a:p>
            <a:pPr lvl="1"/>
            <a:endParaRPr lang="en-US" dirty="0"/>
          </a:p>
          <a:p>
            <a:r>
              <a:rPr lang="en-US" dirty="0"/>
              <a:t>Each example is </a:t>
            </a:r>
            <a:r>
              <a:rPr lang="en-US" dirty="0">
                <a:solidFill>
                  <a:srgbClr val="2C7C9F"/>
                </a:solidFill>
              </a:rPr>
              <a:t>a dialog between a user and a bot</a:t>
            </a:r>
            <a:r>
              <a:rPr lang="en-US" dirty="0"/>
              <a:t>, as well as API calls and the resulting facts. </a:t>
            </a:r>
          </a:p>
          <a:p>
            <a:r>
              <a:rPr lang="en-US" dirty="0">
                <a:solidFill>
                  <a:srgbClr val="2C7C9F"/>
                </a:solidFill>
              </a:rPr>
              <a:t>NL patterns </a:t>
            </a:r>
            <a:r>
              <a:rPr lang="en-US" dirty="0"/>
              <a:t>are used to create user and bot utterances.</a:t>
            </a:r>
            <a:endParaRPr lang="en-US" u="sng" dirty="0">
              <a:solidFill>
                <a:schemeClr val="accent2"/>
              </a:solidFill>
              <a:latin typeface="FreightSansLFPro" charset="0"/>
              <a:ea typeface="FreightSansLFPro" charset="0"/>
              <a:cs typeface="FreightSansLFPro" charset="0"/>
              <a:sym typeface="Wingdings"/>
            </a:endParaRPr>
          </a:p>
          <a:p>
            <a:pPr eaLnBrk="1" hangingPunct="1"/>
            <a:endParaRPr lang="en-US" dirty="0">
              <a:latin typeface="FreightSansLFPro" charset="0"/>
              <a:ea typeface="FreightSansLFPro" charset="0"/>
              <a:cs typeface="FreightSansLFPro" charset="0"/>
            </a:endParaRPr>
          </a:p>
        </p:txBody>
      </p:sp>
      <p:sp>
        <p:nvSpPr>
          <p:cNvPr id="4" name="Title 1">
            <a:extLst>
              <a:ext uri="{FF2B5EF4-FFF2-40B4-BE49-F238E27FC236}">
                <a16:creationId xmlns:a16="http://schemas.microsoft.com/office/drawing/2014/main" id="{DDD49EBB-3AAF-5740-AD39-6CF1BC9C7FD6}"/>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r>
              <a:rPr lang="en-US" dirty="0"/>
              <a:t>A dataset for end-to-end goal oriented dialog</a:t>
            </a:r>
          </a:p>
        </p:txBody>
      </p:sp>
      <p:sp>
        <p:nvSpPr>
          <p:cNvPr id="2" name="TextBox 1">
            <a:extLst>
              <a:ext uri="{FF2B5EF4-FFF2-40B4-BE49-F238E27FC236}">
                <a16:creationId xmlns:a16="http://schemas.microsoft.com/office/drawing/2014/main" id="{6B3B511C-B27D-FB45-A43D-B1050C078745}"/>
              </a:ext>
            </a:extLst>
          </p:cNvPr>
          <p:cNvSpPr txBox="1"/>
          <p:nvPr/>
        </p:nvSpPr>
        <p:spPr>
          <a:xfrm>
            <a:off x="3826933" y="4792171"/>
            <a:ext cx="7120467" cy="307777"/>
          </a:xfrm>
          <a:prstGeom prst="rect">
            <a:avLst/>
          </a:prstGeom>
          <a:noFill/>
        </p:spPr>
        <p:txBody>
          <a:bodyPr wrap="square" rtlCol="0">
            <a:spAutoFit/>
          </a:bodyPr>
          <a:lstStyle/>
          <a:p>
            <a:r>
              <a:rPr lang="en-US" i="1" dirty="0"/>
              <a:t>Learning End-to-End Goal-Oriented Dialog [</a:t>
            </a:r>
            <a:r>
              <a:rPr lang="en-US" i="1" dirty="0" err="1"/>
              <a:t>Bordes</a:t>
            </a:r>
            <a:r>
              <a:rPr lang="en-US" i="1" dirty="0"/>
              <a:t>, ICLR 2017]</a:t>
            </a:r>
          </a:p>
        </p:txBody>
      </p:sp>
    </p:spTree>
    <p:extLst>
      <p:ext uri="{BB962C8B-B14F-4D97-AF65-F5344CB8AC3E}">
        <p14:creationId xmlns:p14="http://schemas.microsoft.com/office/powerpoint/2010/main" val="2046616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77262"/>
          <a:stretch/>
        </p:blipFill>
        <p:spPr>
          <a:xfrm>
            <a:off x="3877176" y="111418"/>
            <a:ext cx="4592003" cy="1070249"/>
          </a:xfrm>
        </p:spPr>
      </p:pic>
      <p:pic>
        <p:nvPicPr>
          <p:cNvPr id="11"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19929" b="64748"/>
          <a:stretch/>
        </p:blipFill>
        <p:spPr>
          <a:xfrm>
            <a:off x="3877176" y="1059313"/>
            <a:ext cx="4592003" cy="721234"/>
          </a:xfrm>
          <a:prstGeom prst="rect">
            <a:avLst/>
          </a:prstGeom>
        </p:spPr>
      </p:pic>
      <p:sp>
        <p:nvSpPr>
          <p:cNvPr id="2" name="Title 1"/>
          <p:cNvSpPr>
            <a:spLocks noGrp="1"/>
          </p:cNvSpPr>
          <p:nvPr>
            <p:ph type="title"/>
          </p:nvPr>
        </p:nvSpPr>
        <p:spPr>
          <a:xfrm>
            <a:off x="262102" y="108787"/>
            <a:ext cx="3344261" cy="1665315"/>
          </a:xfrm>
        </p:spPr>
        <p:txBody>
          <a:bodyPr>
            <a:normAutofit/>
          </a:bodyPr>
          <a:lstStyle/>
          <a:p>
            <a:r>
              <a:rPr lang="en-US" dirty="0">
                <a:solidFill>
                  <a:schemeClr val="tx1"/>
                </a:solidFill>
                <a:latin typeface="Arial" panose="020B0604020202020204" pitchFamily="34" charset="0"/>
                <a:ea typeface="FreightSansLFPro" charset="0"/>
                <a:cs typeface="Arial" panose="020B0604020202020204" pitchFamily="34" charset="0"/>
              </a:rPr>
              <a:t>Slicing a booking</a:t>
            </a:r>
            <a:br>
              <a:rPr lang="en-US" dirty="0">
                <a:solidFill>
                  <a:schemeClr val="tx1"/>
                </a:solidFill>
                <a:latin typeface="Arial" panose="020B0604020202020204" pitchFamily="34" charset="0"/>
                <a:ea typeface="FreightSansLFPro" charset="0"/>
                <a:cs typeface="Arial" panose="020B0604020202020204" pitchFamily="34" charset="0"/>
              </a:rPr>
            </a:br>
            <a:r>
              <a:rPr lang="en-US" dirty="0">
                <a:solidFill>
                  <a:schemeClr val="tx1"/>
                </a:solidFill>
                <a:latin typeface="Arial" panose="020B0604020202020204" pitchFamily="34" charset="0"/>
                <a:ea typeface="FreightSansLFPro" charset="0"/>
                <a:cs typeface="Arial" panose="020B0604020202020204" pitchFamily="34" charset="0"/>
              </a:rPr>
              <a:t>in five tasks</a:t>
            </a:r>
          </a:p>
        </p:txBody>
      </p:sp>
      <p:pic>
        <p:nvPicPr>
          <p:cNvPr id="13"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35591" b="22766"/>
          <a:stretch/>
        </p:blipFill>
        <p:spPr>
          <a:xfrm>
            <a:off x="3877176" y="1774103"/>
            <a:ext cx="4592003" cy="1960083"/>
          </a:xfrm>
          <a:prstGeom prst="rect">
            <a:avLst/>
          </a:prstGeom>
        </p:spPr>
      </p:pic>
      <p:pic>
        <p:nvPicPr>
          <p:cNvPr id="12"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77270" b="6161"/>
          <a:stretch/>
        </p:blipFill>
        <p:spPr>
          <a:xfrm>
            <a:off x="3877176" y="3725204"/>
            <a:ext cx="4592003" cy="779882"/>
          </a:xfrm>
          <a:prstGeom prst="rect">
            <a:avLst/>
          </a:prstGeom>
        </p:spPr>
      </p:pic>
      <p:pic>
        <p:nvPicPr>
          <p:cNvPr id="1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93839"/>
          <a:stretch/>
        </p:blipFill>
        <p:spPr>
          <a:xfrm>
            <a:off x="3877176" y="4495247"/>
            <a:ext cx="4592003" cy="289991"/>
          </a:xfrm>
          <a:prstGeom prst="rect">
            <a:avLst/>
          </a:prstGeom>
        </p:spPr>
      </p:pic>
      <p:sp>
        <p:nvSpPr>
          <p:cNvPr id="16" name="Down Arrow 15"/>
          <p:cNvSpPr/>
          <p:nvPr/>
        </p:nvSpPr>
        <p:spPr>
          <a:xfrm>
            <a:off x="3479363" y="108787"/>
            <a:ext cx="355600" cy="470185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3" name="TextBox 2"/>
          <p:cNvSpPr txBox="1"/>
          <p:nvPr/>
        </p:nvSpPr>
        <p:spPr>
          <a:xfrm>
            <a:off x="397764" y="2167128"/>
            <a:ext cx="2688336" cy="132343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000" dirty="0"/>
              <a:t>Task completed</a:t>
            </a:r>
          </a:p>
          <a:p>
            <a:pPr algn="ctr"/>
            <a:r>
              <a:rPr lang="en-US" sz="2000" dirty="0"/>
              <a:t>=</a:t>
            </a:r>
          </a:p>
          <a:p>
            <a:pPr algn="ctr"/>
            <a:r>
              <a:rPr lang="en-US" sz="2000" dirty="0"/>
              <a:t>All utterances correctly predicted</a:t>
            </a:r>
          </a:p>
        </p:txBody>
      </p:sp>
    </p:spTree>
    <p:extLst>
      <p:ext uri="{BB962C8B-B14F-4D97-AF65-F5344CB8AC3E}">
        <p14:creationId xmlns:p14="http://schemas.microsoft.com/office/powerpoint/2010/main" val="339250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523085" y="1092106"/>
            <a:ext cx="7976679" cy="3785294"/>
          </a:xfrm>
        </p:spPr>
        <p:txBody>
          <a:bodyPr>
            <a:normAutofit/>
          </a:bodyPr>
          <a:lstStyle/>
          <a:p>
            <a:pPr lvl="1" eaLnBrk="1" hangingPunct="1"/>
            <a:endParaRPr lang="en-US" u="sng" dirty="0">
              <a:solidFill>
                <a:schemeClr val="accent2"/>
              </a:solidFill>
              <a:latin typeface="FreightSansLFPro" charset="0"/>
              <a:ea typeface="FreightSansLFPro" charset="0"/>
              <a:cs typeface="FreightSansLFPro" charset="0"/>
              <a:sym typeface="Wingdings"/>
            </a:endParaRPr>
          </a:p>
          <a:p>
            <a:pPr eaLnBrk="1" hangingPunct="1"/>
            <a:endParaRPr lang="en-US" dirty="0">
              <a:latin typeface="FreightSansLFPro" charset="0"/>
              <a:ea typeface="FreightSansLFPro" charset="0"/>
              <a:cs typeface="FreightSansLFPro"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48"/>
          <a:stretch/>
        </p:blipFill>
        <p:spPr>
          <a:xfrm>
            <a:off x="0" y="1365502"/>
            <a:ext cx="9061717" cy="2431798"/>
          </a:xfrm>
          <a:prstGeom prst="rect">
            <a:avLst/>
          </a:prstGeom>
        </p:spPr>
      </p:pic>
      <p:sp>
        <p:nvSpPr>
          <p:cNvPr id="3" name="Rounded Rectangle 2"/>
          <p:cNvSpPr/>
          <p:nvPr/>
        </p:nvSpPr>
        <p:spPr>
          <a:xfrm>
            <a:off x="1990996" y="2476500"/>
            <a:ext cx="6667500" cy="46990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6" name="Rounded Rectangle 5"/>
          <p:cNvSpPr/>
          <p:nvPr/>
        </p:nvSpPr>
        <p:spPr>
          <a:xfrm>
            <a:off x="1990996" y="1578101"/>
            <a:ext cx="6667500" cy="25069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7" name="Google Shape;1609;p73">
            <a:extLst>
              <a:ext uri="{FF2B5EF4-FFF2-40B4-BE49-F238E27FC236}">
                <a16:creationId xmlns:a16="http://schemas.microsoft.com/office/drawing/2014/main" id="{BE4EC118-B658-6748-9C11-29F0BE8F69F0}"/>
              </a:ext>
            </a:extLst>
          </p:cNvPr>
          <p:cNvSpPr txBox="1">
            <a:spLocks/>
          </p:cNvSpPr>
          <p:nvPr/>
        </p:nvSpPr>
        <p:spPr>
          <a:xfrm>
            <a:off x="220119" y="445650"/>
            <a:ext cx="852170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r>
              <a:rPr lang="en-GB" dirty="0"/>
              <a:t>Stats</a:t>
            </a:r>
          </a:p>
          <a:p>
            <a:endParaRPr lang="en-GB" dirty="0"/>
          </a:p>
        </p:txBody>
      </p:sp>
      <p:sp>
        <p:nvSpPr>
          <p:cNvPr id="5" name="Title 4">
            <a:extLst>
              <a:ext uri="{FF2B5EF4-FFF2-40B4-BE49-F238E27FC236}">
                <a16:creationId xmlns:a16="http://schemas.microsoft.com/office/drawing/2014/main" id="{4337508B-C186-574C-BB5F-7401A496D50A}"/>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95440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580659"/>
            <a:ext cx="7886700" cy="2672715"/>
          </a:xfrm>
        </p:spPr>
      </p:pic>
      <p:sp>
        <p:nvSpPr>
          <p:cNvPr id="5" name="Rectangle 4"/>
          <p:cNvSpPr/>
          <p:nvPr/>
        </p:nvSpPr>
        <p:spPr>
          <a:xfrm>
            <a:off x="2382253" y="3513043"/>
            <a:ext cx="782053" cy="300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6" name="Rectangle 5"/>
          <p:cNvSpPr/>
          <p:nvPr/>
        </p:nvSpPr>
        <p:spPr>
          <a:xfrm>
            <a:off x="3789948" y="1973001"/>
            <a:ext cx="1925053" cy="102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7" name="Rectangle 6"/>
          <p:cNvSpPr/>
          <p:nvPr/>
        </p:nvSpPr>
        <p:spPr>
          <a:xfrm>
            <a:off x="3368842" y="3212254"/>
            <a:ext cx="709864" cy="20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grpSp>
        <p:nvGrpSpPr>
          <p:cNvPr id="42" name="Group 41"/>
          <p:cNvGrpSpPr/>
          <p:nvPr/>
        </p:nvGrpSpPr>
        <p:grpSpPr>
          <a:xfrm>
            <a:off x="3257550" y="3206236"/>
            <a:ext cx="3106271" cy="1047139"/>
            <a:chOff x="4343400" y="4274981"/>
            <a:chExt cx="4141694" cy="1396185"/>
          </a:xfrm>
        </p:grpSpPr>
        <p:sp>
          <p:nvSpPr>
            <p:cNvPr id="43" name="Rectangle 42"/>
            <p:cNvSpPr/>
            <p:nvPr/>
          </p:nvSpPr>
          <p:spPr>
            <a:xfrm>
              <a:off x="5622757" y="5434810"/>
              <a:ext cx="1458763" cy="23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900" kern="1200" dirty="0">
                  <a:solidFill>
                    <a:prstClr val="black"/>
                  </a:solidFill>
                  <a:latin typeface="Times New Roman" charset="0"/>
                  <a:ea typeface="Times New Roman" charset="0"/>
                  <a:cs typeface="Times New Roman" charset="0"/>
                </a:rPr>
                <a:t>Memories</a:t>
              </a:r>
            </a:p>
          </p:txBody>
        </p:sp>
        <p:grpSp>
          <p:nvGrpSpPr>
            <p:cNvPr id="44" name="Group 43"/>
            <p:cNvGrpSpPr/>
            <p:nvPr/>
          </p:nvGrpSpPr>
          <p:grpSpPr>
            <a:xfrm>
              <a:off x="4343400" y="4274981"/>
              <a:ext cx="4141694" cy="1093925"/>
              <a:chOff x="4343400" y="4274981"/>
              <a:chExt cx="4141694" cy="1093925"/>
            </a:xfrm>
          </p:grpSpPr>
          <p:sp>
            <p:nvSpPr>
              <p:cNvPr id="45" name="Rectangle 44"/>
              <p:cNvSpPr/>
              <p:nvPr/>
            </p:nvSpPr>
            <p:spPr>
              <a:xfrm>
                <a:off x="4491789" y="4283004"/>
                <a:ext cx="946485" cy="272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46" name="Rectangle 45"/>
              <p:cNvSpPr/>
              <p:nvPr/>
            </p:nvSpPr>
            <p:spPr>
              <a:xfrm>
                <a:off x="7299157" y="4274981"/>
                <a:ext cx="946485" cy="272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47" name="Rounded Rectangle 46"/>
              <p:cNvSpPr/>
              <p:nvPr/>
            </p:nvSpPr>
            <p:spPr>
              <a:xfrm>
                <a:off x="4343400" y="4988443"/>
                <a:ext cx="4141694" cy="380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kern="1200" dirty="0">
                    <a:solidFill>
                      <a:srgbClr val="70AD47">
                        <a:lumMod val="75000"/>
                      </a:srgbClr>
                    </a:solidFill>
                    <a:latin typeface="Times New Roman" charset="0"/>
                    <a:ea typeface="Times New Roman" charset="0"/>
                    <a:cs typeface="Times New Roman" charset="0"/>
                  </a:rPr>
                  <a:t>(m</a:t>
                </a:r>
                <a:r>
                  <a:rPr lang="en-US" sz="1350" kern="1200" baseline="-25000" dirty="0">
                    <a:solidFill>
                      <a:srgbClr val="70AD47">
                        <a:lumMod val="75000"/>
                      </a:srgbClr>
                    </a:solidFill>
                    <a:latin typeface="Times New Roman" charset="0"/>
                    <a:ea typeface="Times New Roman" charset="0"/>
                    <a:cs typeface="Times New Roman" charset="0"/>
                  </a:rPr>
                  <a:t>1</a:t>
                </a:r>
                <a:r>
                  <a:rPr lang="en-US" sz="1350" kern="1200" dirty="0">
                    <a:solidFill>
                      <a:srgbClr val="70AD47">
                        <a:lumMod val="75000"/>
                      </a:srgbClr>
                    </a:solidFill>
                    <a:latin typeface="Times New Roman" charset="0"/>
                    <a:ea typeface="Times New Roman" charset="0"/>
                    <a:cs typeface="Times New Roman" charset="0"/>
                  </a:rPr>
                  <a:t>, m</a:t>
                </a:r>
                <a:r>
                  <a:rPr lang="en-US" sz="1350" kern="1200" baseline="-25000" dirty="0">
                    <a:solidFill>
                      <a:srgbClr val="70AD47">
                        <a:lumMod val="75000"/>
                      </a:srgbClr>
                    </a:solidFill>
                    <a:latin typeface="Times New Roman" charset="0"/>
                    <a:ea typeface="Times New Roman" charset="0"/>
                    <a:cs typeface="Times New Roman" charset="0"/>
                  </a:rPr>
                  <a:t>2</a:t>
                </a:r>
                <a:r>
                  <a:rPr lang="en-US" sz="1350" kern="1200" dirty="0">
                    <a:solidFill>
                      <a:srgbClr val="70AD47">
                        <a:lumMod val="75000"/>
                      </a:srgbClr>
                    </a:solidFill>
                    <a:latin typeface="Times New Roman" charset="0"/>
                    <a:ea typeface="Times New Roman" charset="0"/>
                    <a:cs typeface="Times New Roman" charset="0"/>
                  </a:rPr>
                  <a:t>, m</a:t>
                </a:r>
                <a:r>
                  <a:rPr lang="en-US" sz="1350" kern="1200" baseline="-25000" dirty="0">
                    <a:solidFill>
                      <a:srgbClr val="70AD47">
                        <a:lumMod val="75000"/>
                      </a:srgbClr>
                    </a:solidFill>
                    <a:latin typeface="Times New Roman" charset="0"/>
                    <a:ea typeface="Times New Roman" charset="0"/>
                    <a:cs typeface="Times New Roman" charset="0"/>
                  </a:rPr>
                  <a:t>3</a:t>
                </a:r>
                <a:r>
                  <a:rPr lang="en-US" sz="1350" kern="1200" dirty="0">
                    <a:solidFill>
                      <a:srgbClr val="70AD47">
                        <a:lumMod val="75000"/>
                      </a:srgbClr>
                    </a:solidFill>
                    <a:latin typeface="Times New Roman" charset="0"/>
                    <a:ea typeface="Times New Roman" charset="0"/>
                    <a:cs typeface="Times New Roman" charset="0"/>
                  </a:rPr>
                  <a:t>, m</a:t>
                </a:r>
                <a:r>
                  <a:rPr lang="en-US" sz="1350" kern="1200" baseline="-25000" dirty="0">
                    <a:solidFill>
                      <a:srgbClr val="70AD47">
                        <a:lumMod val="75000"/>
                      </a:srgbClr>
                    </a:solidFill>
                    <a:latin typeface="Times New Roman" charset="0"/>
                    <a:ea typeface="Times New Roman" charset="0"/>
                    <a:cs typeface="Times New Roman" charset="0"/>
                  </a:rPr>
                  <a:t>4</a:t>
                </a:r>
                <a:r>
                  <a:rPr lang="en-US" sz="1350" kern="1200" dirty="0">
                    <a:solidFill>
                      <a:srgbClr val="70AD47">
                        <a:lumMod val="75000"/>
                      </a:srgbClr>
                    </a:solidFill>
                    <a:latin typeface="Times New Roman" charset="0"/>
                    <a:ea typeface="Times New Roman" charset="0"/>
                    <a:cs typeface="Times New Roman" charset="0"/>
                  </a:rPr>
                  <a:t>, …)</a:t>
                </a:r>
              </a:p>
            </p:txBody>
          </p:sp>
        </p:grpSp>
      </p:grpSp>
      <p:sp>
        <p:nvSpPr>
          <p:cNvPr id="8" name="Rectangle 7"/>
          <p:cNvSpPr/>
          <p:nvPr/>
        </p:nvSpPr>
        <p:spPr>
          <a:xfrm>
            <a:off x="5474368" y="3206236"/>
            <a:ext cx="709864" cy="20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9" name="Rectangle 8"/>
          <p:cNvSpPr/>
          <p:nvPr/>
        </p:nvSpPr>
        <p:spPr>
          <a:xfrm>
            <a:off x="1564105" y="2420520"/>
            <a:ext cx="493296" cy="22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10" name="Rectangle 9"/>
          <p:cNvSpPr/>
          <p:nvPr/>
        </p:nvSpPr>
        <p:spPr>
          <a:xfrm>
            <a:off x="7273089" y="2420520"/>
            <a:ext cx="487280" cy="214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11" name="Rectangle 10"/>
          <p:cNvSpPr/>
          <p:nvPr/>
        </p:nvSpPr>
        <p:spPr>
          <a:xfrm>
            <a:off x="3789948" y="3506864"/>
            <a:ext cx="602880" cy="193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grpSp>
        <p:nvGrpSpPr>
          <p:cNvPr id="19" name="Group 18"/>
          <p:cNvGrpSpPr/>
          <p:nvPr/>
        </p:nvGrpSpPr>
        <p:grpSpPr>
          <a:xfrm>
            <a:off x="5018470" y="3463615"/>
            <a:ext cx="757338" cy="237071"/>
            <a:chOff x="6691293" y="4201296"/>
            <a:chExt cx="1009784" cy="316094"/>
          </a:xfrm>
        </p:grpSpPr>
        <p:sp>
          <p:nvSpPr>
            <p:cNvPr id="12" name="Rectangle 11"/>
            <p:cNvSpPr/>
            <p:nvPr/>
          </p:nvSpPr>
          <p:spPr>
            <a:xfrm>
              <a:off x="6897237" y="4258962"/>
              <a:ext cx="803840" cy="258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14" name="Right Triangle 13"/>
            <p:cNvSpPr/>
            <p:nvPr/>
          </p:nvSpPr>
          <p:spPr>
            <a:xfrm flipH="1">
              <a:off x="6691293" y="4201296"/>
              <a:ext cx="269679" cy="2501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grpSp>
      <p:sp>
        <p:nvSpPr>
          <p:cNvPr id="16" name="Rectangle 15"/>
          <p:cNvSpPr/>
          <p:nvPr/>
        </p:nvSpPr>
        <p:spPr>
          <a:xfrm>
            <a:off x="4217068" y="4076108"/>
            <a:ext cx="1094072" cy="17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900" kern="1200" dirty="0">
                <a:solidFill>
                  <a:prstClr val="black"/>
                </a:solidFill>
                <a:latin typeface="Times New Roman" charset="0"/>
                <a:ea typeface="Times New Roman" charset="0"/>
                <a:cs typeface="Times New Roman" charset="0"/>
              </a:rPr>
              <a:t>Memories</a:t>
            </a:r>
          </a:p>
        </p:txBody>
      </p:sp>
      <p:sp>
        <p:nvSpPr>
          <p:cNvPr id="18" name="Rounded Rectangle 17"/>
          <p:cNvSpPr/>
          <p:nvPr/>
        </p:nvSpPr>
        <p:spPr>
          <a:xfrm>
            <a:off x="3257550" y="3741333"/>
            <a:ext cx="3106271" cy="2853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kern="1200" dirty="0">
                <a:solidFill>
                  <a:srgbClr val="70AD47">
                    <a:lumMod val="75000"/>
                  </a:srgbClr>
                </a:solidFill>
                <a:latin typeface="Times New Roman" charset="0"/>
                <a:ea typeface="Times New Roman" charset="0"/>
                <a:cs typeface="Times New Roman" charset="0"/>
              </a:rPr>
              <a:t>(m</a:t>
            </a:r>
            <a:r>
              <a:rPr lang="en-US" sz="1350" kern="1200" baseline="-25000" dirty="0">
                <a:solidFill>
                  <a:srgbClr val="70AD47">
                    <a:lumMod val="75000"/>
                  </a:srgbClr>
                </a:solidFill>
                <a:latin typeface="Times New Roman" charset="0"/>
                <a:ea typeface="Times New Roman" charset="0"/>
                <a:cs typeface="Times New Roman" charset="0"/>
              </a:rPr>
              <a:t>1</a:t>
            </a:r>
            <a:r>
              <a:rPr lang="en-US" sz="1350" kern="1200" dirty="0">
                <a:solidFill>
                  <a:srgbClr val="70AD47">
                    <a:lumMod val="75000"/>
                  </a:srgbClr>
                </a:solidFill>
                <a:latin typeface="Times New Roman" charset="0"/>
                <a:ea typeface="Times New Roman" charset="0"/>
                <a:cs typeface="Times New Roman" charset="0"/>
              </a:rPr>
              <a:t>, m</a:t>
            </a:r>
            <a:r>
              <a:rPr lang="en-US" sz="1350" kern="1200" baseline="-25000" dirty="0">
                <a:solidFill>
                  <a:srgbClr val="70AD47">
                    <a:lumMod val="75000"/>
                  </a:srgbClr>
                </a:solidFill>
                <a:latin typeface="Times New Roman" charset="0"/>
                <a:ea typeface="Times New Roman" charset="0"/>
                <a:cs typeface="Times New Roman" charset="0"/>
              </a:rPr>
              <a:t>2</a:t>
            </a:r>
            <a:r>
              <a:rPr lang="en-US" sz="1350" kern="1200" dirty="0">
                <a:solidFill>
                  <a:srgbClr val="70AD47">
                    <a:lumMod val="75000"/>
                  </a:srgbClr>
                </a:solidFill>
                <a:latin typeface="Times New Roman" charset="0"/>
                <a:ea typeface="Times New Roman" charset="0"/>
                <a:cs typeface="Times New Roman" charset="0"/>
              </a:rPr>
              <a:t>, m</a:t>
            </a:r>
            <a:r>
              <a:rPr lang="en-US" sz="1350" kern="1200" baseline="-25000" dirty="0">
                <a:solidFill>
                  <a:srgbClr val="70AD47">
                    <a:lumMod val="75000"/>
                  </a:srgbClr>
                </a:solidFill>
                <a:latin typeface="Times New Roman" charset="0"/>
                <a:ea typeface="Times New Roman" charset="0"/>
                <a:cs typeface="Times New Roman" charset="0"/>
              </a:rPr>
              <a:t>3</a:t>
            </a:r>
            <a:r>
              <a:rPr lang="en-US" sz="1350" kern="1200" dirty="0">
                <a:solidFill>
                  <a:srgbClr val="70AD47">
                    <a:lumMod val="75000"/>
                  </a:srgbClr>
                </a:solidFill>
                <a:latin typeface="Times New Roman" charset="0"/>
                <a:ea typeface="Times New Roman" charset="0"/>
                <a:cs typeface="Times New Roman" charset="0"/>
              </a:rPr>
              <a:t>, m</a:t>
            </a:r>
            <a:r>
              <a:rPr lang="en-US" sz="1350" kern="1200" baseline="-25000" dirty="0">
                <a:solidFill>
                  <a:srgbClr val="70AD47">
                    <a:lumMod val="75000"/>
                  </a:srgbClr>
                </a:solidFill>
                <a:latin typeface="Times New Roman" charset="0"/>
                <a:ea typeface="Times New Roman" charset="0"/>
                <a:cs typeface="Times New Roman" charset="0"/>
              </a:rPr>
              <a:t>4</a:t>
            </a:r>
            <a:r>
              <a:rPr lang="en-US" sz="1350" kern="1200" dirty="0">
                <a:solidFill>
                  <a:srgbClr val="70AD47">
                    <a:lumMod val="75000"/>
                  </a:srgbClr>
                </a:solidFill>
                <a:latin typeface="Times New Roman" charset="0"/>
                <a:ea typeface="Times New Roman" charset="0"/>
                <a:cs typeface="Times New Roman" charset="0"/>
              </a:rPr>
              <a:t>, …)</a:t>
            </a:r>
          </a:p>
        </p:txBody>
      </p:sp>
      <p:sp>
        <p:nvSpPr>
          <p:cNvPr id="28" name="TextBox 27"/>
          <p:cNvSpPr txBox="1"/>
          <p:nvPr/>
        </p:nvSpPr>
        <p:spPr>
          <a:xfrm rot="1769720">
            <a:off x="4869487" y="4079775"/>
            <a:ext cx="1472983" cy="184666"/>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lIns="90567" tIns="0" rIns="90567" bIns="0" rtlCol="0" anchor="t">
            <a:spAutoFit/>
          </a:bodyPr>
          <a:lstStyle/>
          <a:p>
            <a:pPr defTabSz="685800"/>
            <a:r>
              <a:rPr lang="en-US" sz="1200" kern="1200" dirty="0">
                <a:solidFill>
                  <a:srgbClr val="70AD47">
                    <a:lumMod val="75000"/>
                  </a:srgbClr>
                </a:solidFill>
                <a:ea typeface="Times New Roman" charset="0"/>
                <a:cs typeface="Times New Roman" charset="0"/>
              </a:rPr>
              <a:t>m4: B: Sure thing</a:t>
            </a:r>
          </a:p>
        </p:txBody>
      </p:sp>
      <p:sp>
        <p:nvSpPr>
          <p:cNvPr id="29" name="TextBox 28"/>
          <p:cNvSpPr txBox="1"/>
          <p:nvPr/>
        </p:nvSpPr>
        <p:spPr>
          <a:xfrm rot="1769720">
            <a:off x="4261587" y="4346413"/>
            <a:ext cx="2678794" cy="184666"/>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lIns="90567" tIns="0" rIns="90567" bIns="0" rtlCol="0" anchor="t">
            <a:spAutoFit/>
          </a:bodyPr>
          <a:lstStyle/>
          <a:p>
            <a:pPr defTabSz="685800"/>
            <a:r>
              <a:rPr lang="en-US" sz="1200" kern="1200" dirty="0">
                <a:solidFill>
                  <a:srgbClr val="70AD47">
                    <a:lumMod val="75000"/>
                  </a:srgbClr>
                </a:solidFill>
                <a:ea typeface="Times New Roman" charset="0"/>
                <a:cs typeface="Times New Roman" charset="0"/>
              </a:rPr>
              <a:t>m3: U: I would like a table for two</a:t>
            </a:r>
          </a:p>
        </p:txBody>
      </p:sp>
      <p:sp>
        <p:nvSpPr>
          <p:cNvPr id="30" name="TextBox 29"/>
          <p:cNvSpPr txBox="1"/>
          <p:nvPr/>
        </p:nvSpPr>
        <p:spPr>
          <a:xfrm rot="1769720">
            <a:off x="3787508" y="3969800"/>
            <a:ext cx="1065666" cy="184666"/>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lIns="90567" tIns="0" rIns="90567" bIns="0" rtlCol="0" anchor="t">
            <a:spAutoFit/>
          </a:bodyPr>
          <a:lstStyle/>
          <a:p>
            <a:pPr defTabSz="685800"/>
            <a:r>
              <a:rPr lang="en-US" sz="1200" kern="1200" dirty="0">
                <a:solidFill>
                  <a:srgbClr val="70AD47">
                    <a:lumMod val="75000"/>
                  </a:srgbClr>
                </a:solidFill>
                <a:ea typeface="Times New Roman" charset="0"/>
                <a:cs typeface="Times New Roman" charset="0"/>
              </a:rPr>
              <a:t>m2: B: Hello</a:t>
            </a:r>
          </a:p>
        </p:txBody>
      </p:sp>
      <p:sp>
        <p:nvSpPr>
          <p:cNvPr id="31" name="TextBox 30"/>
          <p:cNvSpPr txBox="1"/>
          <p:nvPr/>
        </p:nvSpPr>
        <p:spPr>
          <a:xfrm rot="1769720">
            <a:off x="3227343" y="3934485"/>
            <a:ext cx="925613" cy="184666"/>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lIns="90567" tIns="0" rIns="90567" bIns="0" rtlCol="0" anchor="t">
            <a:spAutoFit/>
          </a:bodyPr>
          <a:lstStyle/>
          <a:p>
            <a:pPr defTabSz="685800"/>
            <a:r>
              <a:rPr lang="en-US" sz="1200" kern="1200" dirty="0">
                <a:solidFill>
                  <a:srgbClr val="70AD47">
                    <a:lumMod val="75000"/>
                  </a:srgbClr>
                </a:solidFill>
                <a:ea typeface="Times New Roman" charset="0"/>
                <a:cs typeface="Times New Roman" charset="0"/>
              </a:rPr>
              <a:t>m1: U: Hi</a:t>
            </a:r>
          </a:p>
        </p:txBody>
      </p:sp>
      <p:sp>
        <p:nvSpPr>
          <p:cNvPr id="32" name="TextBox 31"/>
          <p:cNvSpPr txBox="1"/>
          <p:nvPr/>
        </p:nvSpPr>
        <p:spPr>
          <a:xfrm>
            <a:off x="7493417" y="3386819"/>
            <a:ext cx="1468551" cy="461665"/>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200" kern="1200" dirty="0">
                <a:solidFill>
                  <a:srgbClr val="C00000"/>
                </a:solidFill>
              </a:rPr>
              <a:t>How many people in your party ?</a:t>
            </a:r>
          </a:p>
        </p:txBody>
      </p:sp>
      <p:sp>
        <p:nvSpPr>
          <p:cNvPr id="33" name="TextBox 32"/>
          <p:cNvSpPr txBox="1"/>
          <p:nvPr/>
        </p:nvSpPr>
        <p:spPr>
          <a:xfrm>
            <a:off x="15398174" y="3962886"/>
            <a:ext cx="476105" cy="5078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350" kern="1200">
                <a:solidFill>
                  <a:prstClr val="black"/>
                </a:solidFill>
              </a:rPr>
              <a:t>John</a:t>
            </a:r>
            <a:endParaRPr lang="en-US" sz="1350" kern="1200" dirty="0">
              <a:solidFill>
                <a:prstClr val="black"/>
              </a:solidFill>
            </a:endParaRPr>
          </a:p>
        </p:txBody>
      </p:sp>
      <p:sp>
        <p:nvSpPr>
          <p:cNvPr id="34" name="TextBox 33"/>
          <p:cNvSpPr txBox="1"/>
          <p:nvPr/>
        </p:nvSpPr>
        <p:spPr>
          <a:xfrm>
            <a:off x="7745261" y="3918644"/>
            <a:ext cx="841965" cy="276999"/>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200" kern="1200" dirty="0">
                <a:solidFill>
                  <a:srgbClr val="C00000"/>
                </a:solidFill>
              </a:rPr>
              <a:t>I’m on it</a:t>
            </a:r>
          </a:p>
        </p:txBody>
      </p:sp>
      <p:sp>
        <p:nvSpPr>
          <p:cNvPr id="35" name="TextBox 34"/>
          <p:cNvSpPr txBox="1"/>
          <p:nvPr/>
        </p:nvSpPr>
        <p:spPr>
          <a:xfrm>
            <a:off x="7965002" y="4271163"/>
            <a:ext cx="367445" cy="276999"/>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200" kern="1200">
                <a:solidFill>
                  <a:srgbClr val="C00000"/>
                </a:solidFill>
              </a:rPr>
              <a:t>Hi</a:t>
            </a:r>
            <a:endParaRPr lang="en-US" sz="1200" kern="1200" dirty="0">
              <a:solidFill>
                <a:srgbClr val="C00000"/>
              </a:solidFill>
            </a:endParaRPr>
          </a:p>
        </p:txBody>
      </p:sp>
      <p:sp>
        <p:nvSpPr>
          <p:cNvPr id="37" name="TextBox 36"/>
          <p:cNvSpPr txBox="1"/>
          <p:nvPr/>
        </p:nvSpPr>
        <p:spPr>
          <a:xfrm>
            <a:off x="8015789" y="4625134"/>
            <a:ext cx="265872" cy="276999"/>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200" kern="1200">
                <a:solidFill>
                  <a:srgbClr val="C00000"/>
                </a:solidFill>
              </a:rPr>
              <a:t>…</a:t>
            </a:r>
            <a:endParaRPr lang="en-US" sz="1200" kern="1200" dirty="0">
              <a:solidFill>
                <a:srgbClr val="C00000"/>
              </a:solidFill>
            </a:endParaRPr>
          </a:p>
        </p:txBody>
      </p:sp>
      <p:sp>
        <p:nvSpPr>
          <p:cNvPr id="38" name="TextBox 37"/>
          <p:cNvSpPr txBox="1"/>
          <p:nvPr/>
        </p:nvSpPr>
        <p:spPr>
          <a:xfrm>
            <a:off x="6616392" y="3056474"/>
            <a:ext cx="888487" cy="46166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685800"/>
            <a:r>
              <a:rPr lang="en-US" sz="1200" kern="1200" dirty="0">
                <a:solidFill>
                  <a:prstClr val="white"/>
                </a:solidFill>
              </a:rPr>
              <a:t>How many </a:t>
            </a:r>
            <a:r>
              <a:rPr lang="mr-IN" sz="1200" kern="1200" dirty="0">
                <a:solidFill>
                  <a:prstClr val="white"/>
                </a:solidFill>
              </a:rPr>
              <a:t>…</a:t>
            </a:r>
            <a:endParaRPr lang="en-US" sz="1200" kern="1200" dirty="0">
              <a:solidFill>
                <a:prstClr val="white"/>
              </a:solidFill>
            </a:endParaRPr>
          </a:p>
        </p:txBody>
      </p:sp>
      <p:sp>
        <p:nvSpPr>
          <p:cNvPr id="39" name="TextBox 38"/>
          <p:cNvSpPr txBox="1"/>
          <p:nvPr/>
        </p:nvSpPr>
        <p:spPr>
          <a:xfrm rot="1769720">
            <a:off x="5317991" y="4215819"/>
            <a:ext cx="2277555" cy="184666"/>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lIns="90567" tIns="0" rIns="90567" bIns="0" rtlCol="0" anchor="t">
            <a:spAutoFit/>
          </a:bodyPr>
          <a:lstStyle/>
          <a:p>
            <a:pPr defTabSz="685800"/>
            <a:r>
              <a:rPr lang="en-US" sz="1200" kern="1200" dirty="0">
                <a:solidFill>
                  <a:srgbClr val="70AD47">
                    <a:lumMod val="75000"/>
                  </a:srgbClr>
                </a:solidFill>
                <a:ea typeface="Times New Roman" charset="0"/>
                <a:cs typeface="Times New Roman" charset="0"/>
              </a:rPr>
              <a:t>m5: B: Where would that be?</a:t>
            </a:r>
          </a:p>
        </p:txBody>
      </p:sp>
      <p:sp>
        <p:nvSpPr>
          <p:cNvPr id="40" name="TextBox 39"/>
          <p:cNvSpPr txBox="1"/>
          <p:nvPr/>
        </p:nvSpPr>
        <p:spPr>
          <a:xfrm>
            <a:off x="129773" y="4114376"/>
            <a:ext cx="2241471"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0567" tIns="0" rIns="90567" bIns="0" rtlCol="0">
            <a:spAutoFit/>
          </a:bodyPr>
          <a:lstStyle/>
          <a:p>
            <a:pPr defTabSz="685800"/>
            <a:r>
              <a:rPr lang="en-US" sz="1200" kern="1200" dirty="0">
                <a:solidFill>
                  <a:prstClr val="black"/>
                </a:solidFill>
                <a:ea typeface="Times New Roman" charset="0"/>
                <a:cs typeface="Times New Roman" charset="0"/>
              </a:rPr>
              <a:t>U: Hi</a:t>
            </a:r>
          </a:p>
          <a:p>
            <a:pPr defTabSz="685800"/>
            <a:r>
              <a:rPr lang="en-US" sz="1200" kern="1200" dirty="0">
                <a:solidFill>
                  <a:prstClr val="black"/>
                </a:solidFill>
                <a:ea typeface="Times New Roman" charset="0"/>
                <a:cs typeface="Times New Roman" charset="0"/>
              </a:rPr>
              <a:t>B: Hello</a:t>
            </a:r>
          </a:p>
          <a:p>
            <a:pPr defTabSz="685800"/>
            <a:r>
              <a:rPr lang="en-US" sz="1200" kern="1200" dirty="0">
                <a:solidFill>
                  <a:prstClr val="black"/>
                </a:solidFill>
                <a:ea typeface="Times New Roman" charset="0"/>
                <a:cs typeface="Times New Roman" charset="0"/>
              </a:rPr>
              <a:t>U: I would like a table for two</a:t>
            </a:r>
          </a:p>
          <a:p>
            <a:pPr defTabSz="685800"/>
            <a:r>
              <a:rPr lang="en-US" sz="1200" kern="1200" dirty="0">
                <a:solidFill>
                  <a:prstClr val="black"/>
                </a:solidFill>
                <a:ea typeface="Times New Roman" charset="0"/>
                <a:cs typeface="Times New Roman" charset="0"/>
              </a:rPr>
              <a:t>B: Sure thing</a:t>
            </a:r>
          </a:p>
          <a:p>
            <a:pPr defTabSz="685800"/>
            <a:r>
              <a:rPr lang="en-US" sz="1200" kern="1200" dirty="0">
                <a:solidFill>
                  <a:prstClr val="black"/>
                </a:solidFill>
                <a:ea typeface="Times New Roman" charset="0"/>
                <a:cs typeface="Times New Roman" charset="0"/>
              </a:rPr>
              <a:t>B: Where would that be ?</a:t>
            </a:r>
          </a:p>
        </p:txBody>
      </p:sp>
      <p:grpSp>
        <p:nvGrpSpPr>
          <p:cNvPr id="13" name="Group 12"/>
          <p:cNvGrpSpPr/>
          <p:nvPr/>
        </p:nvGrpSpPr>
        <p:grpSpPr>
          <a:xfrm>
            <a:off x="1139639" y="2800743"/>
            <a:ext cx="1849192" cy="1083263"/>
            <a:chOff x="1519518" y="3734323"/>
            <a:chExt cx="2465589" cy="1444351"/>
          </a:xfrm>
        </p:grpSpPr>
        <p:sp>
          <p:nvSpPr>
            <p:cNvPr id="3" name="Rectangle 2"/>
            <p:cNvSpPr/>
            <p:nvPr/>
          </p:nvSpPr>
          <p:spPr>
            <a:xfrm>
              <a:off x="1519518" y="3734323"/>
              <a:ext cx="1223683" cy="114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41" name="Rectangle 40"/>
            <p:cNvSpPr/>
            <p:nvPr/>
          </p:nvSpPr>
          <p:spPr>
            <a:xfrm>
              <a:off x="2288359" y="4791112"/>
              <a:ext cx="1696748" cy="38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grpSp>
      <p:sp>
        <p:nvSpPr>
          <p:cNvPr id="17" name="TextBox 16"/>
          <p:cNvSpPr txBox="1"/>
          <p:nvPr/>
        </p:nvSpPr>
        <p:spPr>
          <a:xfrm>
            <a:off x="461800" y="2830998"/>
            <a:ext cx="1454405" cy="3000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350" kern="1200" dirty="0">
                <a:solidFill>
                  <a:prstClr val="black"/>
                </a:solidFill>
              </a:rPr>
              <a:t>In Barcelona</a:t>
            </a:r>
          </a:p>
        </p:txBody>
      </p:sp>
      <p:sp>
        <p:nvSpPr>
          <p:cNvPr id="15" name="Rectangle 14"/>
          <p:cNvSpPr/>
          <p:nvPr/>
        </p:nvSpPr>
        <p:spPr>
          <a:xfrm>
            <a:off x="1925388" y="1988467"/>
            <a:ext cx="2839424" cy="171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grpSp>
        <p:nvGrpSpPr>
          <p:cNvPr id="20" name="Group 19"/>
          <p:cNvGrpSpPr/>
          <p:nvPr/>
        </p:nvGrpSpPr>
        <p:grpSpPr>
          <a:xfrm>
            <a:off x="2609902" y="1005916"/>
            <a:ext cx="3817636" cy="2682961"/>
            <a:chOff x="3479869" y="1341221"/>
            <a:chExt cx="5090181" cy="3577281"/>
          </a:xfrm>
          <a:solidFill>
            <a:schemeClr val="bg1"/>
          </a:solidFill>
        </p:grpSpPr>
        <p:sp>
          <p:nvSpPr>
            <p:cNvPr id="48" name="Rectangle 47"/>
            <p:cNvSpPr/>
            <p:nvPr/>
          </p:nvSpPr>
          <p:spPr>
            <a:xfrm>
              <a:off x="6306810" y="2630667"/>
              <a:ext cx="2263240" cy="22878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49" name="Rectangle 48"/>
            <p:cNvSpPr/>
            <p:nvPr/>
          </p:nvSpPr>
          <p:spPr>
            <a:xfrm>
              <a:off x="3479869" y="1875354"/>
              <a:ext cx="566752" cy="1448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50" name="Rectangle 49"/>
            <p:cNvSpPr/>
            <p:nvPr/>
          </p:nvSpPr>
          <p:spPr>
            <a:xfrm>
              <a:off x="3599450" y="1341221"/>
              <a:ext cx="4970600" cy="1448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grpSp>
      <p:sp>
        <p:nvSpPr>
          <p:cNvPr id="51" name="Rectangle 50"/>
          <p:cNvSpPr/>
          <p:nvPr/>
        </p:nvSpPr>
        <p:spPr>
          <a:xfrm>
            <a:off x="6425434" y="1542557"/>
            <a:ext cx="2240658" cy="2084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kern="1200">
              <a:solidFill>
                <a:prstClr val="white"/>
              </a:solidFill>
            </a:endParaRPr>
          </a:p>
        </p:txBody>
      </p:sp>
      <p:sp>
        <p:nvSpPr>
          <p:cNvPr id="52" name="Google Shape;1609;p73">
            <a:extLst>
              <a:ext uri="{FF2B5EF4-FFF2-40B4-BE49-F238E27FC236}">
                <a16:creationId xmlns:a16="http://schemas.microsoft.com/office/drawing/2014/main" id="{218739FE-6DFC-AB40-BA5A-B32D9B6356C9}"/>
              </a:ext>
            </a:extLst>
          </p:cNvPr>
          <p:cNvSpPr txBox="1">
            <a:spLocks/>
          </p:cNvSpPr>
          <p:nvPr/>
        </p:nvSpPr>
        <p:spPr>
          <a:xfrm>
            <a:off x="220119" y="445650"/>
            <a:ext cx="852170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r>
              <a:rPr lang="en-GB" dirty="0"/>
              <a:t>End-to-end Model: Memory Networks</a:t>
            </a:r>
          </a:p>
          <a:p>
            <a:endParaRPr lang="en-GB" dirty="0"/>
          </a:p>
        </p:txBody>
      </p:sp>
      <p:sp>
        <p:nvSpPr>
          <p:cNvPr id="22" name="Title 21">
            <a:extLst>
              <a:ext uri="{FF2B5EF4-FFF2-40B4-BE49-F238E27FC236}">
                <a16:creationId xmlns:a16="http://schemas.microsoft.com/office/drawing/2014/main" id="{060DD135-91F9-B243-B6E1-11DD323778A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068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8" grpId="0" animBg="1"/>
      <p:bldP spid="29" grpId="0" animBg="1"/>
      <p:bldP spid="30" grpId="0" animBg="1"/>
      <p:bldP spid="31" grpId="0" animBg="1"/>
      <p:bldP spid="32" grpId="0" animBg="1"/>
      <p:bldP spid="34" grpId="0" animBg="1"/>
      <p:bldP spid="35" grpId="0" animBg="1"/>
      <p:bldP spid="37" grpId="0" animBg="1"/>
      <p:bldP spid="38" grpId="0" animBg="1"/>
      <p:bldP spid="39" grpId="0" animBg="1"/>
      <p:bldP spid="40" grpId="0" animBg="1"/>
      <p:bldP spid="17" grpId="0" animBg="1"/>
      <p:bldP spid="15" grpId="0" animBg="1"/>
      <p:bldP spid="5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332509" y="0"/>
            <a:ext cx="7523018" cy="1002717"/>
          </a:xfrm>
        </p:spPr>
        <p:txBody>
          <a:bodyPr/>
          <a:lstStyle/>
          <a:p>
            <a:pPr algn="l" eaLnBrk="1" hangingPunct="1"/>
            <a:r>
              <a:rPr lang="en-US" sz="3750" dirty="0">
                <a:solidFill>
                  <a:srgbClr val="2C7C9F"/>
                </a:solidFill>
                <a:latin typeface="FreightSansLFPro" charset="0"/>
                <a:ea typeface="FreightSansLFPro" charset="0"/>
                <a:cs typeface="FreightSansLFPro" charset="0"/>
              </a:rPr>
              <a:t>Dashboard</a:t>
            </a:r>
          </a:p>
        </p:txBody>
      </p:sp>
      <p:graphicFrame>
        <p:nvGraphicFramePr>
          <p:cNvPr id="4" name="Table 3"/>
          <p:cNvGraphicFramePr>
            <a:graphicFrameLocks noGrp="1"/>
          </p:cNvGraphicFramePr>
          <p:nvPr>
            <p:extLst>
              <p:ext uri="{D42A27DB-BD31-4B8C-83A1-F6EECF244321}">
                <p14:modId xmlns:p14="http://schemas.microsoft.com/office/powerpoint/2010/main" val="891154280"/>
              </p:ext>
            </p:extLst>
          </p:nvPr>
        </p:nvGraphicFramePr>
        <p:xfrm>
          <a:off x="2689552" y="518415"/>
          <a:ext cx="6095999" cy="1752600"/>
        </p:xfrm>
        <a:graphic>
          <a:graphicData uri="http://schemas.openxmlformats.org/drawingml/2006/table">
            <a:tbl>
              <a:tblPr firstRow="1" bandRow="1"/>
              <a:tblGrid>
                <a:gridCol w="1466812">
                  <a:extLst>
                    <a:ext uri="{9D8B030D-6E8A-4147-A177-3AD203B41FA5}">
                      <a16:colId xmlns:a16="http://schemas.microsoft.com/office/drawing/2014/main" val="20000"/>
                    </a:ext>
                  </a:extLst>
                </a:gridCol>
                <a:gridCol w="966354">
                  <a:extLst>
                    <a:ext uri="{9D8B030D-6E8A-4147-A177-3AD203B41FA5}">
                      <a16:colId xmlns:a16="http://schemas.microsoft.com/office/drawing/2014/main" val="20001"/>
                    </a:ext>
                  </a:extLst>
                </a:gridCol>
                <a:gridCol w="614833">
                  <a:extLst>
                    <a:ext uri="{9D8B030D-6E8A-4147-A177-3AD203B41FA5}">
                      <a16:colId xmlns:a16="http://schemas.microsoft.com/office/drawing/2014/main" val="20002"/>
                    </a:ext>
                  </a:extLst>
                </a:gridCol>
                <a:gridCol w="1120449">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898851">
                  <a:extLst>
                    <a:ext uri="{9D8B030D-6E8A-4147-A177-3AD203B41FA5}">
                      <a16:colId xmlns:a16="http://schemas.microsoft.com/office/drawing/2014/main" val="20005"/>
                    </a:ext>
                  </a:extLst>
                </a:gridCol>
              </a:tblGrid>
              <a:tr h="194310">
                <a:tc>
                  <a:txBody>
                    <a:bodyPr/>
                    <a:lstStyle/>
                    <a:p>
                      <a:endParaRPr lang="en-US" sz="500" dirty="0">
                        <a:solidFill>
                          <a:schemeClr val="tx1"/>
                        </a:solidFill>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IR </a:t>
                      </a:r>
                    </a:p>
                    <a:p>
                      <a:pPr algn="ctr"/>
                      <a:r>
                        <a:rPr lang="en-US" sz="1000" dirty="0">
                          <a:solidFill>
                            <a:schemeClr val="tx1"/>
                          </a:solidFill>
                          <a:latin typeface="+mj-lt"/>
                          <a:ea typeface="Helvetica Neue eText Pro" charset="0"/>
                          <a:cs typeface="Helvetica Neue eText Pro" charset="0"/>
                        </a:rPr>
                        <a:t>(TF-IDF)</a:t>
                      </a:r>
                    </a:p>
                  </a:txBody>
                  <a:tcPr marL="34290" marR="34290" marT="17145" marB="17145"/>
                </a:tc>
                <a:tc>
                  <a:txBody>
                    <a:bodyPr/>
                    <a:lstStyle/>
                    <a:p>
                      <a:r>
                        <a:rPr lang="en-US" sz="1000" dirty="0">
                          <a:solidFill>
                            <a:schemeClr val="tx1"/>
                          </a:solidFill>
                          <a:latin typeface="+mj-lt"/>
                          <a:ea typeface="Helvetica Neue eText Pro" charset="0"/>
                          <a:cs typeface="Helvetica Neue eText Pro" charset="0"/>
                        </a:rPr>
                        <a:t>LSTMs</a:t>
                      </a:r>
                    </a:p>
                  </a:txBody>
                  <a:tcPr marL="34290" marR="34290" marT="17145" marB="17145"/>
                </a:tc>
                <a:tc>
                  <a:txBody>
                    <a:bodyPr/>
                    <a:lstStyle/>
                    <a:p>
                      <a:r>
                        <a:rPr lang="en-US" sz="1000" dirty="0" err="1">
                          <a:solidFill>
                            <a:schemeClr val="tx1"/>
                          </a:solidFill>
                          <a:latin typeface="+mj-lt"/>
                          <a:ea typeface="Helvetica Neue eText Pro" charset="0"/>
                          <a:cs typeface="Helvetica Neue eText Pro" charset="0"/>
                        </a:rPr>
                        <a:t>Embeddings</a:t>
                      </a:r>
                      <a:endParaRPr lang="en-US" sz="1000" dirty="0">
                        <a:solidFill>
                          <a:schemeClr val="tx1"/>
                        </a:solidFill>
                        <a:latin typeface="+mj-lt"/>
                        <a:ea typeface="Helvetica Neue eText Pro" charset="0"/>
                        <a:cs typeface="Helvetica Neue eText Pro" charset="0"/>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Memory Networks</a:t>
                      </a:r>
                    </a:p>
                  </a:txBody>
                  <a:tcPr marL="34290" marR="34290" marT="17145" marB="17145"/>
                </a:tc>
                <a:tc>
                  <a:txBody>
                    <a:bodyPr/>
                    <a:lstStyle/>
                    <a:p>
                      <a:pPr algn="ctr"/>
                      <a:r>
                        <a:rPr lang="en-US" sz="1000" dirty="0">
                          <a:solidFill>
                            <a:schemeClr val="tx1"/>
                          </a:solidFill>
                        </a:rPr>
                        <a:t>Top perf</a:t>
                      </a:r>
                    </a:p>
                  </a:txBody>
                  <a:tcPr marL="34290" marR="34290" marT="17145" marB="17145"/>
                </a:tc>
                <a:extLst>
                  <a:ext uri="{0D108BD9-81ED-4DB2-BD59-A6C34878D82A}">
                    <a16:rowId xmlns:a16="http://schemas.microsoft.com/office/drawing/2014/main" val="10000"/>
                  </a:ext>
                </a:extLst>
              </a:tr>
              <a:tr h="194310">
                <a:tc>
                  <a:txBody>
                    <a:bodyPr/>
                    <a:lstStyle/>
                    <a:p>
                      <a:r>
                        <a:rPr lang="en-US" sz="1100" dirty="0">
                          <a:solidFill>
                            <a:schemeClr val="bg1"/>
                          </a:solidFill>
                        </a:rPr>
                        <a:t>T1 </a:t>
                      </a:r>
                      <a:r>
                        <a:rPr lang="mr-IN" sz="1100" dirty="0">
                          <a:solidFill>
                            <a:schemeClr val="bg1"/>
                          </a:solidFill>
                        </a:rPr>
                        <a:t>–</a:t>
                      </a:r>
                      <a:r>
                        <a:rPr lang="en-US" sz="1100" dirty="0">
                          <a:solidFill>
                            <a:schemeClr val="bg1"/>
                          </a:solidFill>
                        </a:rPr>
                        <a:t> API calls</a:t>
                      </a:r>
                    </a:p>
                  </a:txBody>
                  <a:tcPr marL="34290" marR="34290" marT="17145" marB="17145">
                    <a:solidFill>
                      <a:schemeClr val="accent1"/>
                    </a:solidFill>
                  </a:tcPr>
                </a:tc>
                <a:tc>
                  <a:txBody>
                    <a:bodyPr/>
                    <a:lstStyle/>
                    <a:p>
                      <a:pPr algn="ctr"/>
                      <a:r>
                        <a:rPr lang="en-US" sz="1000" dirty="0"/>
                        <a:t>5.6</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b="1" dirty="0">
                          <a:solidFill>
                            <a:schemeClr val="bg1"/>
                          </a:solidFill>
                        </a:rPr>
                        <a:t>100</a:t>
                      </a:r>
                    </a:p>
                  </a:txBody>
                  <a:tcPr marL="34290" marR="34290" marT="17145" marB="17145">
                    <a:solidFill>
                      <a:schemeClr val="accent2">
                        <a:lumMod val="60000"/>
                        <a:lumOff val="40000"/>
                      </a:schemeClr>
                    </a:solidFill>
                  </a:tcPr>
                </a:tc>
                <a:tc>
                  <a:txBody>
                    <a:bodyPr/>
                    <a:lstStyle/>
                    <a:p>
                      <a:pPr algn="ctr"/>
                      <a:r>
                        <a:rPr lang="en-US" sz="1000" b="1" dirty="0">
                          <a:solidFill>
                            <a:schemeClr val="bg1"/>
                          </a:solidFill>
                        </a:rPr>
                        <a:t>99.9</a:t>
                      </a:r>
                    </a:p>
                  </a:txBody>
                  <a:tcPr marL="34290" marR="34290" marT="17145" marB="17145">
                    <a:solidFill>
                      <a:schemeClr val="accent2">
                        <a:lumMod val="60000"/>
                        <a:lumOff val="4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1"/>
                  </a:ext>
                </a:extLst>
              </a:tr>
              <a:tr h="194310">
                <a:tc>
                  <a:txBody>
                    <a:bodyPr/>
                    <a:lstStyle/>
                    <a:p>
                      <a:r>
                        <a:rPr lang="en-US" sz="1100" dirty="0">
                          <a:solidFill>
                            <a:schemeClr val="bg1"/>
                          </a:solidFill>
                        </a:rPr>
                        <a:t>T2</a:t>
                      </a:r>
                      <a:r>
                        <a:rPr lang="en-US" sz="1100" baseline="0" dirty="0">
                          <a:solidFill>
                            <a:schemeClr val="bg1"/>
                          </a:solidFill>
                        </a:rPr>
                        <a:t> </a:t>
                      </a:r>
                      <a:r>
                        <a:rPr lang="mr-IN" sz="1100" dirty="0">
                          <a:solidFill>
                            <a:schemeClr val="bg1"/>
                          </a:solidFill>
                        </a:rPr>
                        <a:t>–</a:t>
                      </a:r>
                      <a:r>
                        <a:rPr lang="en-US" sz="1100" dirty="0">
                          <a:solidFill>
                            <a:schemeClr val="bg1"/>
                          </a:solidFill>
                        </a:rPr>
                        <a:t> Update API calls</a:t>
                      </a:r>
                      <a:r>
                        <a:rPr lang="en-US" sz="1100" baseline="0" dirty="0">
                          <a:solidFill>
                            <a:schemeClr val="bg1"/>
                          </a:solidFill>
                        </a:rPr>
                        <a:t> </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3.4</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68.4</a:t>
                      </a:r>
                    </a:p>
                  </a:txBody>
                  <a:tcPr marL="34290" marR="34290" marT="17145" marB="17145">
                    <a:solidFill>
                      <a:schemeClr val="accent1">
                        <a:lumMod val="20000"/>
                        <a:lumOff val="80000"/>
                      </a:schemeClr>
                    </a:solidFill>
                  </a:tcPr>
                </a:tc>
                <a:tc>
                  <a:txBody>
                    <a:bodyPr/>
                    <a:lstStyle/>
                    <a:p>
                      <a:pPr algn="ctr"/>
                      <a:r>
                        <a:rPr lang="en-US" sz="1000" b="1" dirty="0">
                          <a:solidFill>
                            <a:schemeClr val="bg1"/>
                          </a:solidFill>
                        </a:rPr>
                        <a:t>100</a:t>
                      </a:r>
                    </a:p>
                  </a:txBody>
                  <a:tcPr marL="34290" marR="34290" marT="17145" marB="17145">
                    <a:solidFill>
                      <a:schemeClr val="accent2">
                        <a:lumMod val="60000"/>
                        <a:lumOff val="4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2"/>
                  </a:ext>
                </a:extLst>
              </a:tr>
              <a:tr h="194310">
                <a:tc>
                  <a:txBody>
                    <a:bodyPr/>
                    <a:lstStyle/>
                    <a:p>
                      <a:r>
                        <a:rPr lang="en-US" sz="1100" dirty="0">
                          <a:solidFill>
                            <a:schemeClr val="bg1"/>
                          </a:solidFill>
                        </a:rPr>
                        <a:t>T3</a:t>
                      </a:r>
                      <a:r>
                        <a:rPr lang="en-US" sz="1100" baseline="0" dirty="0">
                          <a:solidFill>
                            <a:schemeClr val="bg1"/>
                          </a:solidFill>
                        </a:rPr>
                        <a:t> </a:t>
                      </a:r>
                      <a:r>
                        <a:rPr lang="mr-IN" sz="1100" dirty="0">
                          <a:solidFill>
                            <a:schemeClr val="bg1"/>
                          </a:solidFill>
                        </a:rPr>
                        <a:t>–</a:t>
                      </a:r>
                      <a:r>
                        <a:rPr lang="en-US" sz="1100" dirty="0">
                          <a:solidFill>
                            <a:schemeClr val="bg1"/>
                          </a:solidFill>
                        </a:rPr>
                        <a:t> Show options</a:t>
                      </a:r>
                    </a:p>
                  </a:txBody>
                  <a:tcPr marL="34290" marR="34290" marT="17145" marB="17145">
                    <a:solidFill>
                      <a:schemeClr val="accent1"/>
                    </a:solidFill>
                  </a:tcPr>
                </a:tc>
                <a:tc>
                  <a:txBody>
                    <a:bodyPr/>
                    <a:lstStyle/>
                    <a:p>
                      <a:pPr algn="ctr"/>
                      <a:r>
                        <a:rPr lang="en-US" sz="1000" dirty="0"/>
                        <a:t>8.0</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64.9</a:t>
                      </a:r>
                    </a:p>
                  </a:txBody>
                  <a:tcPr marL="34290" marR="34290" marT="17145" marB="17145">
                    <a:solidFill>
                      <a:schemeClr val="accent1">
                        <a:lumMod val="20000"/>
                        <a:lumOff val="80000"/>
                      </a:schemeClr>
                    </a:solidFill>
                  </a:tcPr>
                </a:tc>
                <a:tc>
                  <a:txBody>
                    <a:bodyPr/>
                    <a:lstStyle/>
                    <a:p>
                      <a:pPr algn="ctr"/>
                      <a:r>
                        <a:rPr lang="en-US" sz="1000" b="1" dirty="0"/>
                        <a:t>74.9</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3"/>
                  </a:ext>
                </a:extLst>
              </a:tr>
              <a:tr h="194310">
                <a:tc>
                  <a:txBody>
                    <a:bodyPr/>
                    <a:lstStyle/>
                    <a:p>
                      <a:r>
                        <a:rPr lang="en-US" sz="1100" dirty="0">
                          <a:solidFill>
                            <a:schemeClr val="bg1"/>
                          </a:solidFill>
                        </a:rPr>
                        <a:t>T4</a:t>
                      </a:r>
                      <a:r>
                        <a:rPr lang="en-US" sz="1100" baseline="0" dirty="0">
                          <a:solidFill>
                            <a:schemeClr val="bg1"/>
                          </a:solidFill>
                        </a:rPr>
                        <a:t> </a:t>
                      </a:r>
                      <a:r>
                        <a:rPr lang="mr-IN" sz="1100" dirty="0">
                          <a:solidFill>
                            <a:schemeClr val="bg1"/>
                          </a:solidFill>
                        </a:rPr>
                        <a:t>–</a:t>
                      </a:r>
                      <a:r>
                        <a:rPr lang="en-US" sz="1100" dirty="0">
                          <a:solidFill>
                            <a:schemeClr val="bg1"/>
                          </a:solidFill>
                        </a:rPr>
                        <a:t> Extra information</a:t>
                      </a:r>
                    </a:p>
                  </a:txBody>
                  <a:tcPr marL="34290" marR="34290" marT="17145" marB="17145">
                    <a:solidFill>
                      <a:schemeClr val="accent1"/>
                    </a:solidFill>
                  </a:tcPr>
                </a:tc>
                <a:tc>
                  <a:txBody>
                    <a:bodyPr/>
                    <a:lstStyle/>
                    <a:p>
                      <a:pPr algn="ctr"/>
                      <a:r>
                        <a:rPr lang="en-US" sz="1000" dirty="0"/>
                        <a:t>9.5</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57.2</a:t>
                      </a:r>
                    </a:p>
                  </a:txBody>
                  <a:tcPr marL="34290" marR="34290" marT="17145" marB="17145">
                    <a:solidFill>
                      <a:schemeClr val="accent1">
                        <a:lumMod val="20000"/>
                        <a:lumOff val="80000"/>
                      </a:schemeClr>
                    </a:solidFill>
                  </a:tcPr>
                </a:tc>
                <a:tc>
                  <a:txBody>
                    <a:bodyPr/>
                    <a:lstStyle/>
                    <a:p>
                      <a:pPr algn="ctr"/>
                      <a:r>
                        <a:rPr lang="en-US" sz="1000" b="1" dirty="0"/>
                        <a:t>59.5</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4"/>
                  </a:ext>
                </a:extLst>
              </a:tr>
              <a:tr h="194310">
                <a:tc>
                  <a:txBody>
                    <a:bodyPr/>
                    <a:lstStyle/>
                    <a:p>
                      <a:r>
                        <a:rPr lang="en-US" sz="1100" dirty="0">
                          <a:solidFill>
                            <a:schemeClr val="bg1"/>
                          </a:solidFill>
                        </a:rPr>
                        <a:t>T5</a:t>
                      </a:r>
                      <a:r>
                        <a:rPr lang="en-US" sz="1100" baseline="0" dirty="0">
                          <a:solidFill>
                            <a:schemeClr val="bg1"/>
                          </a:solidFill>
                        </a:rPr>
                        <a:t> </a:t>
                      </a:r>
                      <a:r>
                        <a:rPr lang="mr-IN" sz="1100" dirty="0">
                          <a:solidFill>
                            <a:schemeClr val="bg1"/>
                          </a:solidFill>
                        </a:rPr>
                        <a:t>–</a:t>
                      </a:r>
                      <a:r>
                        <a:rPr lang="en-US" sz="1100" dirty="0">
                          <a:solidFill>
                            <a:schemeClr val="bg1"/>
                          </a:solidFill>
                        </a:rPr>
                        <a:t> </a:t>
                      </a:r>
                      <a:r>
                        <a:rPr lang="en-US" sz="1100" baseline="0" dirty="0">
                          <a:solidFill>
                            <a:schemeClr val="bg1"/>
                          </a:solidFill>
                        </a:rPr>
                        <a:t> Full dialogs</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4.6</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75.4</a:t>
                      </a:r>
                    </a:p>
                  </a:txBody>
                  <a:tcPr marL="34290" marR="34290" marT="17145" marB="17145">
                    <a:solidFill>
                      <a:schemeClr val="accent1">
                        <a:lumMod val="20000"/>
                        <a:lumOff val="80000"/>
                      </a:schemeClr>
                    </a:solidFill>
                  </a:tcPr>
                </a:tc>
                <a:tc>
                  <a:txBody>
                    <a:bodyPr/>
                    <a:lstStyle/>
                    <a:p>
                      <a:pPr algn="ctr"/>
                      <a:r>
                        <a:rPr lang="en-US" sz="1000" b="1" dirty="0">
                          <a:solidFill>
                            <a:schemeClr val="bg1"/>
                          </a:solidFill>
                        </a:rPr>
                        <a:t>96.1</a:t>
                      </a:r>
                    </a:p>
                  </a:txBody>
                  <a:tcPr marL="34290" marR="34290" marT="17145" marB="17145">
                    <a:solidFill>
                      <a:schemeClr val="accent2">
                        <a:lumMod val="60000"/>
                        <a:lumOff val="4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5"/>
                  </a:ext>
                </a:extLst>
              </a:tr>
              <a:tr h="194310">
                <a:tc>
                  <a:txBody>
                    <a:bodyPr/>
                    <a:lstStyle/>
                    <a:p>
                      <a:r>
                        <a:rPr lang="en-US" sz="1100" dirty="0">
                          <a:solidFill>
                            <a:sysClr val="windowText" lastClr="000000"/>
                          </a:solidFill>
                        </a:rPr>
                        <a:t>T6 </a:t>
                      </a:r>
                      <a:r>
                        <a:rPr lang="mr-IN" sz="1100" dirty="0">
                          <a:solidFill>
                            <a:sysClr val="windowText" lastClr="000000"/>
                          </a:solidFill>
                        </a:rPr>
                        <a:t>–</a:t>
                      </a:r>
                      <a:r>
                        <a:rPr lang="en-US" sz="1100" dirty="0">
                          <a:solidFill>
                            <a:sysClr val="windowText" lastClr="000000"/>
                          </a:solidFill>
                        </a:rPr>
                        <a:t> DSTC2</a:t>
                      </a:r>
                    </a:p>
                  </a:txBody>
                  <a:tcPr marL="34290" marR="34290" marT="17145" marB="17145">
                    <a:solidFill>
                      <a:schemeClr val="tx2">
                        <a:lumMod val="25000"/>
                        <a:lumOff val="75000"/>
                      </a:schemeClr>
                    </a:solidFill>
                  </a:tcPr>
                </a:tc>
                <a:tc>
                  <a:txBody>
                    <a:bodyPr/>
                    <a:lstStyle/>
                    <a:p>
                      <a:pPr algn="ctr"/>
                      <a:r>
                        <a:rPr lang="en-US" sz="1000" dirty="0"/>
                        <a:t>1.6</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22.6</a:t>
                      </a:r>
                    </a:p>
                  </a:txBody>
                  <a:tcPr marL="34290" marR="34290" marT="17145" marB="17145">
                    <a:solidFill>
                      <a:schemeClr val="tx2">
                        <a:lumMod val="10000"/>
                        <a:lumOff val="90000"/>
                      </a:schemeClr>
                    </a:solidFill>
                  </a:tcPr>
                </a:tc>
                <a:tc>
                  <a:txBody>
                    <a:bodyPr/>
                    <a:lstStyle/>
                    <a:p>
                      <a:pPr algn="ctr"/>
                      <a:r>
                        <a:rPr lang="en-US" sz="1000" b="1" dirty="0"/>
                        <a:t>41.1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6"/>
                  </a:ext>
                </a:extLst>
              </a:tr>
              <a:tr h="194310">
                <a:tc>
                  <a:txBody>
                    <a:bodyPr/>
                    <a:lstStyle/>
                    <a:p>
                      <a:r>
                        <a:rPr lang="en-US" sz="1100" dirty="0">
                          <a:solidFill>
                            <a:sysClr val="windowText" lastClr="000000"/>
                          </a:solidFill>
                        </a:rPr>
                        <a:t>T7</a:t>
                      </a:r>
                      <a:r>
                        <a:rPr lang="en-US" sz="1100" baseline="0" dirty="0">
                          <a:solidFill>
                            <a:sysClr val="windowText" lastClr="000000"/>
                          </a:solidFill>
                        </a:rPr>
                        <a:t> </a:t>
                      </a:r>
                      <a:r>
                        <a:rPr lang="mr-IN" sz="1100" dirty="0">
                          <a:solidFill>
                            <a:sysClr val="windowText" lastClr="000000"/>
                          </a:solidFill>
                        </a:rPr>
                        <a:t>–</a:t>
                      </a:r>
                      <a:r>
                        <a:rPr lang="en-US" sz="1100" dirty="0">
                          <a:solidFill>
                            <a:sysClr val="windowText" lastClr="000000"/>
                          </a:solidFill>
                        </a:rPr>
                        <a:t> Concierge</a:t>
                      </a:r>
                    </a:p>
                  </a:txBody>
                  <a:tcPr marL="34290" marR="34290" marT="17145" marB="17145">
                    <a:solidFill>
                      <a:schemeClr val="tx2">
                        <a:lumMod val="25000"/>
                        <a:lumOff val="75000"/>
                      </a:schemeClr>
                    </a:solidFill>
                  </a:tcPr>
                </a:tc>
                <a:tc>
                  <a:txBody>
                    <a:bodyPr/>
                    <a:lstStyle/>
                    <a:p>
                      <a:pPr algn="ctr"/>
                      <a:r>
                        <a:rPr lang="en-US" sz="1000" dirty="0"/>
                        <a:t>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14.6</a:t>
                      </a:r>
                    </a:p>
                  </a:txBody>
                  <a:tcPr marL="34290" marR="34290" marT="17145" marB="17145">
                    <a:solidFill>
                      <a:schemeClr val="tx2">
                        <a:lumMod val="10000"/>
                        <a:lumOff val="90000"/>
                      </a:schemeClr>
                    </a:solidFill>
                  </a:tcPr>
                </a:tc>
                <a:tc>
                  <a:txBody>
                    <a:bodyPr/>
                    <a:lstStyle/>
                    <a:p>
                      <a:pPr algn="ctr"/>
                      <a:r>
                        <a:rPr lang="en-US" sz="1000" b="1" dirty="0"/>
                        <a:t>16.7</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71897" y="1608263"/>
            <a:ext cx="7143440" cy="1969814"/>
            <a:chOff x="12346363" y="4391199"/>
            <a:chExt cx="19049173" cy="5252837"/>
          </a:xfrm>
        </p:grpSpPr>
        <p:sp>
          <p:nvSpPr>
            <p:cNvPr id="9" name="Rounded Rectangle 8"/>
            <p:cNvSpPr/>
            <p:nvPr/>
          </p:nvSpPr>
          <p:spPr>
            <a:xfrm>
              <a:off x="21284799" y="4391199"/>
              <a:ext cx="10110737" cy="1887535"/>
            </a:xfrm>
            <a:prstGeom prst="roundRect">
              <a:avLst/>
            </a:prstGeom>
            <a:noFill/>
            <a:ln w="1270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5" name="TextBox 4"/>
            <p:cNvSpPr txBox="1"/>
            <p:nvPr/>
          </p:nvSpPr>
          <p:spPr>
            <a:xfrm>
              <a:off x="12346363" y="8628375"/>
              <a:ext cx="6975883" cy="1015661"/>
            </a:xfrm>
            <a:prstGeom prst="rect">
              <a:avLst/>
            </a:prstGeom>
            <a:solidFill>
              <a:schemeClr val="accent5">
                <a:lumMod val="20000"/>
                <a:lumOff val="80000"/>
              </a:schemeClr>
            </a:solidFill>
            <a:ln w="127000">
              <a:solidFill>
                <a:schemeClr val="accent5"/>
              </a:solidFill>
            </a:ln>
          </p:spPr>
          <p:txBody>
            <a:bodyPr wrap="square" rtlCol="0">
              <a:spAutoFit/>
            </a:bodyPr>
            <a:lstStyle/>
            <a:p>
              <a:pPr algn="ctr"/>
              <a:r>
                <a:rPr lang="en-US" sz="1875" dirty="0">
                  <a:solidFill>
                    <a:schemeClr val="tx1"/>
                  </a:solidFill>
                </a:rPr>
                <a:t>All datasets agree</a:t>
              </a:r>
            </a:p>
          </p:txBody>
        </p:sp>
        <p:cxnSp>
          <p:nvCxnSpPr>
            <p:cNvPr id="11" name="Straight Arrow Connector 10"/>
            <p:cNvCxnSpPr>
              <a:cxnSpLocks/>
              <a:stCxn id="5" idx="0"/>
            </p:cNvCxnSpPr>
            <p:nvPr/>
          </p:nvCxnSpPr>
          <p:spPr>
            <a:xfrm flipV="1">
              <a:off x="15834304" y="6243906"/>
              <a:ext cx="5450496" cy="2384469"/>
            </a:xfrm>
            <a:prstGeom prst="straightConnector1">
              <a:avLst/>
            </a:prstGeom>
            <a:solidFill>
              <a:schemeClr val="accent5">
                <a:lumMod val="20000"/>
                <a:lumOff val="80000"/>
              </a:schemeClr>
            </a:solidFill>
            <a:ln w="127000" cmpd="sng">
              <a:solidFill>
                <a:schemeClr val="accent5"/>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5101710" y="1136575"/>
            <a:ext cx="2813627" cy="2736704"/>
            <a:chOff x="13445067" y="3623734"/>
            <a:chExt cx="7503004" cy="7297878"/>
          </a:xfrm>
        </p:grpSpPr>
        <p:sp>
          <p:nvSpPr>
            <p:cNvPr id="13" name="Rounded Rectangle 12"/>
            <p:cNvSpPr/>
            <p:nvPr/>
          </p:nvSpPr>
          <p:spPr>
            <a:xfrm>
              <a:off x="18084800" y="3623734"/>
              <a:ext cx="2863271" cy="1557866"/>
            </a:xfrm>
            <a:prstGeom prst="round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a:p>
          </p:txBody>
        </p:sp>
        <p:sp>
          <p:nvSpPr>
            <p:cNvPr id="14" name="TextBox 13"/>
            <p:cNvSpPr txBox="1"/>
            <p:nvPr/>
          </p:nvSpPr>
          <p:spPr>
            <a:xfrm>
              <a:off x="13445067" y="9136508"/>
              <a:ext cx="7247465" cy="1785104"/>
            </a:xfrm>
            <a:prstGeom prst="rect">
              <a:avLst/>
            </a:prstGeom>
            <a:solidFill>
              <a:schemeClr val="accent6">
                <a:lumMod val="20000"/>
                <a:lumOff val="80000"/>
              </a:schemeClr>
            </a:solidFill>
            <a:ln w="127000">
              <a:solidFill>
                <a:srgbClr val="FF0000"/>
              </a:solidFill>
            </a:ln>
          </p:spPr>
          <p:txBody>
            <a:bodyPr wrap="square" rtlCol="0">
              <a:spAutoFit/>
            </a:bodyPr>
            <a:lstStyle/>
            <a:p>
              <a:r>
                <a:rPr lang="en-US" sz="1875" dirty="0">
                  <a:solidFill>
                    <a:schemeClr val="tx1"/>
                  </a:solidFill>
                </a:rPr>
                <a:t>Memory Networks can not learn to use the KB</a:t>
              </a:r>
            </a:p>
          </p:txBody>
        </p:sp>
        <p:cxnSp>
          <p:nvCxnSpPr>
            <p:cNvPr id="15" name="Straight Arrow Connector 14"/>
            <p:cNvCxnSpPr/>
            <p:nvPr/>
          </p:nvCxnSpPr>
          <p:spPr>
            <a:xfrm flipV="1">
              <a:off x="16797867" y="5757333"/>
              <a:ext cx="2235200" cy="3379174"/>
            </a:xfrm>
            <a:prstGeom prst="straightConnector1">
              <a:avLst/>
            </a:prstGeom>
            <a:ln w="12700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178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523085" y="1092106"/>
            <a:ext cx="7976679" cy="3785294"/>
          </a:xfrm>
        </p:spPr>
        <p:txBody>
          <a:bodyPr>
            <a:normAutofit/>
          </a:bodyPr>
          <a:lstStyle/>
          <a:p>
            <a:pPr lvl="1" eaLnBrk="1" hangingPunct="1"/>
            <a:endParaRPr lang="en-US" u="sng" dirty="0">
              <a:solidFill>
                <a:schemeClr val="accent2"/>
              </a:solidFill>
              <a:latin typeface="FreightSansLFPro" charset="0"/>
              <a:ea typeface="FreightSansLFPro" charset="0"/>
              <a:cs typeface="FreightSansLFPro" charset="0"/>
              <a:sym typeface="Wingdings"/>
            </a:endParaRPr>
          </a:p>
          <a:p>
            <a:pPr eaLnBrk="1" hangingPunct="1"/>
            <a:endParaRPr lang="en-US" dirty="0">
              <a:latin typeface="FreightSansLFPro" charset="0"/>
              <a:ea typeface="FreightSansLFPro" charset="0"/>
              <a:cs typeface="FreightSansLFPro"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841127"/>
              </p:ext>
            </p:extLst>
          </p:nvPr>
        </p:nvGraphicFramePr>
        <p:xfrm>
          <a:off x="2689552" y="518415"/>
          <a:ext cx="6095999" cy="1752600"/>
        </p:xfrm>
        <a:graphic>
          <a:graphicData uri="http://schemas.openxmlformats.org/drawingml/2006/table">
            <a:tbl>
              <a:tblPr firstRow="1" bandRow="1"/>
              <a:tblGrid>
                <a:gridCol w="1466812">
                  <a:extLst>
                    <a:ext uri="{9D8B030D-6E8A-4147-A177-3AD203B41FA5}">
                      <a16:colId xmlns:a16="http://schemas.microsoft.com/office/drawing/2014/main" val="20000"/>
                    </a:ext>
                  </a:extLst>
                </a:gridCol>
                <a:gridCol w="966354">
                  <a:extLst>
                    <a:ext uri="{9D8B030D-6E8A-4147-A177-3AD203B41FA5}">
                      <a16:colId xmlns:a16="http://schemas.microsoft.com/office/drawing/2014/main" val="20001"/>
                    </a:ext>
                  </a:extLst>
                </a:gridCol>
                <a:gridCol w="614833">
                  <a:extLst>
                    <a:ext uri="{9D8B030D-6E8A-4147-A177-3AD203B41FA5}">
                      <a16:colId xmlns:a16="http://schemas.microsoft.com/office/drawing/2014/main" val="20002"/>
                    </a:ext>
                  </a:extLst>
                </a:gridCol>
                <a:gridCol w="1120449">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898851">
                  <a:extLst>
                    <a:ext uri="{9D8B030D-6E8A-4147-A177-3AD203B41FA5}">
                      <a16:colId xmlns:a16="http://schemas.microsoft.com/office/drawing/2014/main" val="20005"/>
                    </a:ext>
                  </a:extLst>
                </a:gridCol>
              </a:tblGrid>
              <a:tr h="194310">
                <a:tc>
                  <a:txBody>
                    <a:bodyPr/>
                    <a:lstStyle/>
                    <a:p>
                      <a:endParaRPr lang="en-US" sz="500" dirty="0">
                        <a:solidFill>
                          <a:schemeClr val="tx1"/>
                        </a:solidFill>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IR </a:t>
                      </a:r>
                    </a:p>
                    <a:p>
                      <a:pPr algn="ctr"/>
                      <a:r>
                        <a:rPr lang="en-US" sz="1000" dirty="0">
                          <a:solidFill>
                            <a:schemeClr val="tx1"/>
                          </a:solidFill>
                          <a:latin typeface="+mj-lt"/>
                          <a:ea typeface="Helvetica Neue eText Pro" charset="0"/>
                          <a:cs typeface="Helvetica Neue eText Pro" charset="0"/>
                        </a:rPr>
                        <a:t>(TF-IDF)</a:t>
                      </a:r>
                    </a:p>
                  </a:txBody>
                  <a:tcPr marL="34290" marR="34290" marT="17145" marB="17145"/>
                </a:tc>
                <a:tc>
                  <a:txBody>
                    <a:bodyPr/>
                    <a:lstStyle/>
                    <a:p>
                      <a:r>
                        <a:rPr lang="en-US" sz="1000" dirty="0">
                          <a:solidFill>
                            <a:schemeClr val="tx1"/>
                          </a:solidFill>
                          <a:latin typeface="+mj-lt"/>
                          <a:ea typeface="Helvetica Neue eText Pro" charset="0"/>
                          <a:cs typeface="Helvetica Neue eText Pro" charset="0"/>
                        </a:rPr>
                        <a:t>LSTMs</a:t>
                      </a:r>
                    </a:p>
                  </a:txBody>
                  <a:tcPr marL="34290" marR="34290" marT="17145" marB="17145"/>
                </a:tc>
                <a:tc>
                  <a:txBody>
                    <a:bodyPr/>
                    <a:lstStyle/>
                    <a:p>
                      <a:r>
                        <a:rPr lang="en-US" sz="1000" dirty="0" err="1">
                          <a:solidFill>
                            <a:schemeClr val="tx1"/>
                          </a:solidFill>
                          <a:latin typeface="+mj-lt"/>
                          <a:ea typeface="Helvetica Neue eText Pro" charset="0"/>
                          <a:cs typeface="Helvetica Neue eText Pro" charset="0"/>
                        </a:rPr>
                        <a:t>Embeddings</a:t>
                      </a:r>
                      <a:endParaRPr lang="en-US" sz="1000" dirty="0">
                        <a:solidFill>
                          <a:schemeClr val="tx1"/>
                        </a:solidFill>
                        <a:latin typeface="+mj-lt"/>
                        <a:ea typeface="Helvetica Neue eText Pro" charset="0"/>
                        <a:cs typeface="Helvetica Neue eText Pro" charset="0"/>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Memory Networks</a:t>
                      </a:r>
                    </a:p>
                  </a:txBody>
                  <a:tcPr marL="34290" marR="34290" marT="17145" marB="17145"/>
                </a:tc>
                <a:tc>
                  <a:txBody>
                    <a:bodyPr/>
                    <a:lstStyle/>
                    <a:p>
                      <a:pPr algn="ctr"/>
                      <a:r>
                        <a:rPr lang="en-US" sz="1000" dirty="0">
                          <a:solidFill>
                            <a:schemeClr val="tx1"/>
                          </a:solidFill>
                        </a:rPr>
                        <a:t>Top perf</a:t>
                      </a:r>
                    </a:p>
                  </a:txBody>
                  <a:tcPr marL="34290" marR="34290" marT="17145" marB="17145"/>
                </a:tc>
                <a:extLst>
                  <a:ext uri="{0D108BD9-81ED-4DB2-BD59-A6C34878D82A}">
                    <a16:rowId xmlns:a16="http://schemas.microsoft.com/office/drawing/2014/main" val="10000"/>
                  </a:ext>
                </a:extLst>
              </a:tr>
              <a:tr h="194310">
                <a:tc>
                  <a:txBody>
                    <a:bodyPr/>
                    <a:lstStyle/>
                    <a:p>
                      <a:r>
                        <a:rPr lang="en-US" sz="1100" dirty="0">
                          <a:solidFill>
                            <a:schemeClr val="bg1"/>
                          </a:solidFill>
                        </a:rPr>
                        <a:t>T1 </a:t>
                      </a:r>
                      <a:r>
                        <a:rPr lang="mr-IN" sz="1100" dirty="0">
                          <a:solidFill>
                            <a:schemeClr val="bg1"/>
                          </a:solidFill>
                        </a:rPr>
                        <a:t>–</a:t>
                      </a:r>
                      <a:r>
                        <a:rPr lang="en-US" sz="1100" dirty="0">
                          <a:solidFill>
                            <a:schemeClr val="bg1"/>
                          </a:solidFill>
                        </a:rPr>
                        <a:t> API calls</a:t>
                      </a:r>
                    </a:p>
                  </a:txBody>
                  <a:tcPr marL="34290" marR="34290" marT="17145" marB="17145">
                    <a:solidFill>
                      <a:schemeClr val="accent1"/>
                    </a:solidFill>
                  </a:tcPr>
                </a:tc>
                <a:tc>
                  <a:txBody>
                    <a:bodyPr/>
                    <a:lstStyle/>
                    <a:p>
                      <a:pPr algn="ctr"/>
                      <a:r>
                        <a:rPr lang="en-US" sz="1000" dirty="0"/>
                        <a:t>5.6</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b="1" dirty="0">
                          <a:solidFill>
                            <a:schemeClr val="bg1"/>
                          </a:solidFill>
                        </a:rPr>
                        <a:t>100</a:t>
                      </a:r>
                    </a:p>
                  </a:txBody>
                  <a:tcPr marL="34290" marR="34290" marT="17145" marB="17145">
                    <a:solidFill>
                      <a:schemeClr val="accent2">
                        <a:lumMod val="60000"/>
                        <a:lumOff val="40000"/>
                      </a:schemeClr>
                    </a:solidFill>
                  </a:tcPr>
                </a:tc>
                <a:tc>
                  <a:txBody>
                    <a:bodyPr/>
                    <a:lstStyle/>
                    <a:p>
                      <a:pPr algn="ctr"/>
                      <a:r>
                        <a:rPr lang="en-US" sz="1000" b="1" dirty="0">
                          <a:solidFill>
                            <a:schemeClr val="bg1"/>
                          </a:solidFill>
                        </a:rPr>
                        <a:t>99.9</a:t>
                      </a:r>
                    </a:p>
                  </a:txBody>
                  <a:tcPr marL="34290" marR="34290" marT="17145" marB="17145">
                    <a:solidFill>
                      <a:schemeClr val="accent2">
                        <a:lumMod val="60000"/>
                        <a:lumOff val="4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1"/>
                  </a:ext>
                </a:extLst>
              </a:tr>
              <a:tr h="194310">
                <a:tc>
                  <a:txBody>
                    <a:bodyPr/>
                    <a:lstStyle/>
                    <a:p>
                      <a:r>
                        <a:rPr lang="en-US" sz="1100" dirty="0">
                          <a:solidFill>
                            <a:schemeClr val="bg1"/>
                          </a:solidFill>
                        </a:rPr>
                        <a:t>T2</a:t>
                      </a:r>
                      <a:r>
                        <a:rPr lang="en-US" sz="1100" baseline="0" dirty="0">
                          <a:solidFill>
                            <a:schemeClr val="bg1"/>
                          </a:solidFill>
                        </a:rPr>
                        <a:t> </a:t>
                      </a:r>
                      <a:r>
                        <a:rPr lang="mr-IN" sz="1100" dirty="0">
                          <a:solidFill>
                            <a:schemeClr val="bg1"/>
                          </a:solidFill>
                        </a:rPr>
                        <a:t>–</a:t>
                      </a:r>
                      <a:r>
                        <a:rPr lang="en-US" sz="1100" dirty="0">
                          <a:solidFill>
                            <a:schemeClr val="bg1"/>
                          </a:solidFill>
                        </a:rPr>
                        <a:t> Update API calls</a:t>
                      </a:r>
                      <a:r>
                        <a:rPr lang="en-US" sz="1100" baseline="0" dirty="0">
                          <a:solidFill>
                            <a:schemeClr val="bg1"/>
                          </a:solidFill>
                        </a:rPr>
                        <a:t> </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3.4</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68.4</a:t>
                      </a:r>
                    </a:p>
                  </a:txBody>
                  <a:tcPr marL="34290" marR="34290" marT="17145" marB="17145">
                    <a:solidFill>
                      <a:schemeClr val="accent1">
                        <a:lumMod val="20000"/>
                        <a:lumOff val="80000"/>
                      </a:schemeClr>
                    </a:solidFill>
                  </a:tcPr>
                </a:tc>
                <a:tc>
                  <a:txBody>
                    <a:bodyPr/>
                    <a:lstStyle/>
                    <a:p>
                      <a:pPr algn="ctr"/>
                      <a:r>
                        <a:rPr lang="en-US" sz="1000" b="1" dirty="0">
                          <a:solidFill>
                            <a:schemeClr val="bg1"/>
                          </a:solidFill>
                        </a:rPr>
                        <a:t>100</a:t>
                      </a:r>
                    </a:p>
                  </a:txBody>
                  <a:tcPr marL="34290" marR="34290" marT="17145" marB="17145">
                    <a:solidFill>
                      <a:schemeClr val="accent2">
                        <a:lumMod val="60000"/>
                        <a:lumOff val="4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2"/>
                  </a:ext>
                </a:extLst>
              </a:tr>
              <a:tr h="194310">
                <a:tc>
                  <a:txBody>
                    <a:bodyPr/>
                    <a:lstStyle/>
                    <a:p>
                      <a:r>
                        <a:rPr lang="en-US" sz="1100" dirty="0">
                          <a:solidFill>
                            <a:schemeClr val="bg1"/>
                          </a:solidFill>
                        </a:rPr>
                        <a:t>T3</a:t>
                      </a:r>
                      <a:r>
                        <a:rPr lang="en-US" sz="1100" baseline="0" dirty="0">
                          <a:solidFill>
                            <a:schemeClr val="bg1"/>
                          </a:solidFill>
                        </a:rPr>
                        <a:t> </a:t>
                      </a:r>
                      <a:r>
                        <a:rPr lang="mr-IN" sz="1100" dirty="0">
                          <a:solidFill>
                            <a:schemeClr val="bg1"/>
                          </a:solidFill>
                        </a:rPr>
                        <a:t>–</a:t>
                      </a:r>
                      <a:r>
                        <a:rPr lang="en-US" sz="1100" dirty="0">
                          <a:solidFill>
                            <a:schemeClr val="bg1"/>
                          </a:solidFill>
                        </a:rPr>
                        <a:t> Show options</a:t>
                      </a:r>
                    </a:p>
                  </a:txBody>
                  <a:tcPr marL="34290" marR="34290" marT="17145" marB="17145">
                    <a:solidFill>
                      <a:schemeClr val="accent1"/>
                    </a:solidFill>
                  </a:tcPr>
                </a:tc>
                <a:tc>
                  <a:txBody>
                    <a:bodyPr/>
                    <a:lstStyle/>
                    <a:p>
                      <a:pPr algn="ctr"/>
                      <a:r>
                        <a:rPr lang="en-US" sz="1000" dirty="0"/>
                        <a:t>8.0</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64.9</a:t>
                      </a:r>
                    </a:p>
                  </a:txBody>
                  <a:tcPr marL="34290" marR="34290" marT="17145" marB="17145">
                    <a:solidFill>
                      <a:schemeClr val="accent1">
                        <a:lumMod val="20000"/>
                        <a:lumOff val="80000"/>
                      </a:schemeClr>
                    </a:solidFill>
                  </a:tcPr>
                </a:tc>
                <a:tc>
                  <a:txBody>
                    <a:bodyPr/>
                    <a:lstStyle/>
                    <a:p>
                      <a:pPr algn="ctr"/>
                      <a:r>
                        <a:rPr lang="en-US" sz="1000" b="1" dirty="0"/>
                        <a:t>74.9</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3"/>
                  </a:ext>
                </a:extLst>
              </a:tr>
              <a:tr h="194310">
                <a:tc>
                  <a:txBody>
                    <a:bodyPr/>
                    <a:lstStyle/>
                    <a:p>
                      <a:r>
                        <a:rPr lang="en-US" sz="1100" dirty="0">
                          <a:solidFill>
                            <a:schemeClr val="bg1"/>
                          </a:solidFill>
                        </a:rPr>
                        <a:t>T4</a:t>
                      </a:r>
                      <a:r>
                        <a:rPr lang="en-US" sz="1100" baseline="0" dirty="0">
                          <a:solidFill>
                            <a:schemeClr val="bg1"/>
                          </a:solidFill>
                        </a:rPr>
                        <a:t> </a:t>
                      </a:r>
                      <a:r>
                        <a:rPr lang="mr-IN" sz="1100" dirty="0">
                          <a:solidFill>
                            <a:schemeClr val="bg1"/>
                          </a:solidFill>
                        </a:rPr>
                        <a:t>–</a:t>
                      </a:r>
                      <a:r>
                        <a:rPr lang="en-US" sz="1100" dirty="0">
                          <a:solidFill>
                            <a:schemeClr val="bg1"/>
                          </a:solidFill>
                        </a:rPr>
                        <a:t> Extra information</a:t>
                      </a:r>
                    </a:p>
                  </a:txBody>
                  <a:tcPr marL="34290" marR="34290" marT="17145" marB="17145">
                    <a:solidFill>
                      <a:schemeClr val="accent1"/>
                    </a:solidFill>
                  </a:tcPr>
                </a:tc>
                <a:tc>
                  <a:txBody>
                    <a:bodyPr/>
                    <a:lstStyle/>
                    <a:p>
                      <a:pPr algn="ctr"/>
                      <a:r>
                        <a:rPr lang="en-US" sz="1000" dirty="0"/>
                        <a:t>9.5</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57.2</a:t>
                      </a:r>
                    </a:p>
                  </a:txBody>
                  <a:tcPr marL="34290" marR="34290" marT="17145" marB="17145">
                    <a:solidFill>
                      <a:schemeClr val="accent1">
                        <a:lumMod val="20000"/>
                        <a:lumOff val="80000"/>
                      </a:schemeClr>
                    </a:solidFill>
                  </a:tcPr>
                </a:tc>
                <a:tc>
                  <a:txBody>
                    <a:bodyPr/>
                    <a:lstStyle/>
                    <a:p>
                      <a:pPr algn="ctr"/>
                      <a:r>
                        <a:rPr lang="en-US" sz="1000" b="1" dirty="0"/>
                        <a:t>59.5</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4"/>
                  </a:ext>
                </a:extLst>
              </a:tr>
              <a:tr h="194310">
                <a:tc>
                  <a:txBody>
                    <a:bodyPr/>
                    <a:lstStyle/>
                    <a:p>
                      <a:r>
                        <a:rPr lang="en-US" sz="1100" dirty="0">
                          <a:solidFill>
                            <a:schemeClr val="bg1"/>
                          </a:solidFill>
                        </a:rPr>
                        <a:t>T5</a:t>
                      </a:r>
                      <a:r>
                        <a:rPr lang="en-US" sz="1100" baseline="0" dirty="0">
                          <a:solidFill>
                            <a:schemeClr val="bg1"/>
                          </a:solidFill>
                        </a:rPr>
                        <a:t> </a:t>
                      </a:r>
                      <a:r>
                        <a:rPr lang="mr-IN" sz="1100" dirty="0">
                          <a:solidFill>
                            <a:schemeClr val="bg1"/>
                          </a:solidFill>
                        </a:rPr>
                        <a:t>–</a:t>
                      </a:r>
                      <a:r>
                        <a:rPr lang="en-US" sz="1100" dirty="0">
                          <a:solidFill>
                            <a:schemeClr val="bg1"/>
                          </a:solidFill>
                        </a:rPr>
                        <a:t> </a:t>
                      </a:r>
                      <a:r>
                        <a:rPr lang="en-US" sz="1100" baseline="0" dirty="0">
                          <a:solidFill>
                            <a:schemeClr val="bg1"/>
                          </a:solidFill>
                        </a:rPr>
                        <a:t> Full dialogs</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4.6</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75.4</a:t>
                      </a:r>
                    </a:p>
                  </a:txBody>
                  <a:tcPr marL="34290" marR="34290" marT="17145" marB="17145">
                    <a:solidFill>
                      <a:schemeClr val="accent1">
                        <a:lumMod val="20000"/>
                        <a:lumOff val="80000"/>
                      </a:schemeClr>
                    </a:solidFill>
                  </a:tcPr>
                </a:tc>
                <a:tc>
                  <a:txBody>
                    <a:bodyPr/>
                    <a:lstStyle/>
                    <a:p>
                      <a:pPr algn="ctr"/>
                      <a:r>
                        <a:rPr lang="en-US" sz="1000" b="1" dirty="0">
                          <a:solidFill>
                            <a:schemeClr val="bg1"/>
                          </a:solidFill>
                        </a:rPr>
                        <a:t>96.1</a:t>
                      </a:r>
                    </a:p>
                  </a:txBody>
                  <a:tcPr marL="34290" marR="34290" marT="17145" marB="17145">
                    <a:solidFill>
                      <a:schemeClr val="accent2">
                        <a:lumMod val="60000"/>
                        <a:lumOff val="4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5"/>
                  </a:ext>
                </a:extLst>
              </a:tr>
              <a:tr h="194310">
                <a:tc>
                  <a:txBody>
                    <a:bodyPr/>
                    <a:lstStyle/>
                    <a:p>
                      <a:r>
                        <a:rPr lang="en-US" sz="1100" dirty="0">
                          <a:solidFill>
                            <a:schemeClr val="tx1"/>
                          </a:solidFill>
                        </a:rPr>
                        <a:t>T6 </a:t>
                      </a:r>
                      <a:r>
                        <a:rPr lang="mr-IN" sz="1100" dirty="0">
                          <a:solidFill>
                            <a:schemeClr val="tx1"/>
                          </a:solidFill>
                        </a:rPr>
                        <a:t>–</a:t>
                      </a:r>
                      <a:r>
                        <a:rPr lang="en-US" sz="1100" dirty="0">
                          <a:solidFill>
                            <a:schemeClr val="tx1"/>
                          </a:solidFill>
                        </a:rPr>
                        <a:t> DSTC2</a:t>
                      </a:r>
                    </a:p>
                  </a:txBody>
                  <a:tcPr marL="34290" marR="34290" marT="17145" marB="17145">
                    <a:solidFill>
                      <a:schemeClr val="tx2">
                        <a:lumMod val="25000"/>
                        <a:lumOff val="75000"/>
                      </a:schemeClr>
                    </a:solidFill>
                  </a:tcPr>
                </a:tc>
                <a:tc>
                  <a:txBody>
                    <a:bodyPr/>
                    <a:lstStyle/>
                    <a:p>
                      <a:pPr algn="ctr"/>
                      <a:r>
                        <a:rPr lang="en-US" sz="1000" dirty="0"/>
                        <a:t>1.6</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22.6</a:t>
                      </a:r>
                    </a:p>
                  </a:txBody>
                  <a:tcPr marL="34290" marR="34290" marT="17145" marB="17145">
                    <a:solidFill>
                      <a:schemeClr val="tx2">
                        <a:lumMod val="10000"/>
                        <a:lumOff val="90000"/>
                      </a:schemeClr>
                    </a:solidFill>
                  </a:tcPr>
                </a:tc>
                <a:tc>
                  <a:txBody>
                    <a:bodyPr/>
                    <a:lstStyle/>
                    <a:p>
                      <a:pPr algn="ctr"/>
                      <a:r>
                        <a:rPr lang="en-US" sz="1000" b="1" dirty="0"/>
                        <a:t>41.1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6"/>
                  </a:ext>
                </a:extLst>
              </a:tr>
              <a:tr h="194310">
                <a:tc>
                  <a:txBody>
                    <a:bodyPr/>
                    <a:lstStyle/>
                    <a:p>
                      <a:r>
                        <a:rPr lang="en-US" sz="1100" dirty="0">
                          <a:solidFill>
                            <a:schemeClr val="tx1"/>
                          </a:solidFill>
                        </a:rPr>
                        <a:t>T7</a:t>
                      </a:r>
                      <a:r>
                        <a:rPr lang="en-US" sz="1100" baseline="0" dirty="0">
                          <a:solidFill>
                            <a:schemeClr val="tx1"/>
                          </a:solidFill>
                        </a:rPr>
                        <a:t> </a:t>
                      </a:r>
                      <a:r>
                        <a:rPr lang="mr-IN" sz="1100" dirty="0">
                          <a:solidFill>
                            <a:schemeClr val="tx1"/>
                          </a:solidFill>
                        </a:rPr>
                        <a:t>–</a:t>
                      </a:r>
                      <a:r>
                        <a:rPr lang="en-US" sz="1100" dirty="0">
                          <a:solidFill>
                            <a:schemeClr val="tx1"/>
                          </a:solidFill>
                        </a:rPr>
                        <a:t> Concierge</a:t>
                      </a:r>
                    </a:p>
                  </a:txBody>
                  <a:tcPr marL="34290" marR="34290" marT="17145" marB="17145">
                    <a:solidFill>
                      <a:schemeClr val="tx2">
                        <a:lumMod val="25000"/>
                        <a:lumOff val="75000"/>
                      </a:schemeClr>
                    </a:solidFill>
                  </a:tcPr>
                </a:tc>
                <a:tc>
                  <a:txBody>
                    <a:bodyPr/>
                    <a:lstStyle/>
                    <a:p>
                      <a:pPr algn="ctr"/>
                      <a:r>
                        <a:rPr lang="en-US" sz="1000" dirty="0"/>
                        <a:t>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14.6</a:t>
                      </a:r>
                    </a:p>
                  </a:txBody>
                  <a:tcPr marL="34290" marR="34290" marT="17145" marB="17145">
                    <a:solidFill>
                      <a:schemeClr val="tx2">
                        <a:lumMod val="10000"/>
                        <a:lumOff val="90000"/>
                      </a:schemeClr>
                    </a:solidFill>
                  </a:tcPr>
                </a:tc>
                <a:tc>
                  <a:txBody>
                    <a:bodyPr/>
                    <a:lstStyle/>
                    <a:p>
                      <a:pPr algn="ctr"/>
                      <a:r>
                        <a:rPr lang="en-US" sz="1000" b="1" dirty="0"/>
                        <a:t>16.7</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7"/>
                  </a:ext>
                </a:extLst>
              </a:tr>
            </a:tbl>
          </a:graphicData>
        </a:graphic>
      </p:graphicFrame>
      <p:sp>
        <p:nvSpPr>
          <p:cNvPr id="8" name="TextBox 7"/>
          <p:cNvSpPr txBox="1"/>
          <p:nvPr/>
        </p:nvSpPr>
        <p:spPr>
          <a:xfrm rot="21212671">
            <a:off x="222619" y="3119630"/>
            <a:ext cx="2437028" cy="66941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875" dirty="0"/>
              <a:t>What if Out-of-Vocabulary entities?</a:t>
            </a:r>
          </a:p>
        </p:txBody>
      </p:sp>
      <p:sp>
        <p:nvSpPr>
          <p:cNvPr id="3" name="Title 2">
            <a:extLst>
              <a:ext uri="{FF2B5EF4-FFF2-40B4-BE49-F238E27FC236}">
                <a16:creationId xmlns:a16="http://schemas.microsoft.com/office/drawing/2014/main" id="{D184C407-35E7-4C49-BC17-87EA73C25B09}"/>
              </a:ext>
            </a:extLst>
          </p:cNvPr>
          <p:cNvSpPr>
            <a:spLocks noGrp="1"/>
          </p:cNvSpPr>
          <p:nvPr>
            <p:ph type="title"/>
          </p:nvPr>
        </p:nvSpPr>
        <p:spPr/>
        <p:txBody>
          <a:bodyPr/>
          <a:lstStyle/>
          <a:p>
            <a:r>
              <a:rPr lang="en-US" dirty="0"/>
              <a:t>Dashboard</a:t>
            </a:r>
          </a:p>
        </p:txBody>
      </p:sp>
    </p:spTree>
    <p:extLst>
      <p:ext uri="{BB962C8B-B14F-4D97-AF65-F5344CB8AC3E}">
        <p14:creationId xmlns:p14="http://schemas.microsoft.com/office/powerpoint/2010/main" val="48220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523085" y="1092106"/>
            <a:ext cx="7976679" cy="3785294"/>
          </a:xfrm>
        </p:spPr>
        <p:txBody>
          <a:bodyPr>
            <a:normAutofit/>
          </a:bodyPr>
          <a:lstStyle/>
          <a:p>
            <a:pPr lvl="1" eaLnBrk="1" hangingPunct="1"/>
            <a:endParaRPr lang="en-US" u="sng" dirty="0">
              <a:solidFill>
                <a:schemeClr val="accent2"/>
              </a:solidFill>
              <a:latin typeface="FreightSansLFPro" charset="0"/>
              <a:ea typeface="FreightSansLFPro" charset="0"/>
              <a:cs typeface="FreightSansLFPro" charset="0"/>
              <a:sym typeface="Wingdings"/>
            </a:endParaRPr>
          </a:p>
          <a:p>
            <a:pPr eaLnBrk="1" hangingPunct="1"/>
            <a:endParaRPr lang="en-US" dirty="0">
              <a:latin typeface="FreightSansLFPro" charset="0"/>
              <a:ea typeface="FreightSansLFPro" charset="0"/>
              <a:cs typeface="FreightSansLFPro"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19237829"/>
              </p:ext>
            </p:extLst>
          </p:nvPr>
        </p:nvGraphicFramePr>
        <p:xfrm>
          <a:off x="2689552" y="518415"/>
          <a:ext cx="6095999" cy="1752600"/>
        </p:xfrm>
        <a:graphic>
          <a:graphicData uri="http://schemas.openxmlformats.org/drawingml/2006/table">
            <a:tbl>
              <a:tblPr firstRow="1" bandRow="1"/>
              <a:tblGrid>
                <a:gridCol w="1466812">
                  <a:extLst>
                    <a:ext uri="{9D8B030D-6E8A-4147-A177-3AD203B41FA5}">
                      <a16:colId xmlns:a16="http://schemas.microsoft.com/office/drawing/2014/main" val="20000"/>
                    </a:ext>
                  </a:extLst>
                </a:gridCol>
                <a:gridCol w="966354">
                  <a:extLst>
                    <a:ext uri="{9D8B030D-6E8A-4147-A177-3AD203B41FA5}">
                      <a16:colId xmlns:a16="http://schemas.microsoft.com/office/drawing/2014/main" val="20001"/>
                    </a:ext>
                  </a:extLst>
                </a:gridCol>
                <a:gridCol w="614833">
                  <a:extLst>
                    <a:ext uri="{9D8B030D-6E8A-4147-A177-3AD203B41FA5}">
                      <a16:colId xmlns:a16="http://schemas.microsoft.com/office/drawing/2014/main" val="20002"/>
                    </a:ext>
                  </a:extLst>
                </a:gridCol>
                <a:gridCol w="1120449">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898851">
                  <a:extLst>
                    <a:ext uri="{9D8B030D-6E8A-4147-A177-3AD203B41FA5}">
                      <a16:colId xmlns:a16="http://schemas.microsoft.com/office/drawing/2014/main" val="20005"/>
                    </a:ext>
                  </a:extLst>
                </a:gridCol>
              </a:tblGrid>
              <a:tr h="194310">
                <a:tc>
                  <a:txBody>
                    <a:bodyPr/>
                    <a:lstStyle/>
                    <a:p>
                      <a:endParaRPr lang="en-US" sz="500" dirty="0">
                        <a:solidFill>
                          <a:schemeClr val="tx1"/>
                        </a:solidFill>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IR </a:t>
                      </a:r>
                    </a:p>
                    <a:p>
                      <a:pPr algn="ctr"/>
                      <a:r>
                        <a:rPr lang="en-US" sz="1000" dirty="0">
                          <a:solidFill>
                            <a:schemeClr val="tx1"/>
                          </a:solidFill>
                          <a:latin typeface="+mj-lt"/>
                          <a:ea typeface="Helvetica Neue eText Pro" charset="0"/>
                          <a:cs typeface="Helvetica Neue eText Pro" charset="0"/>
                        </a:rPr>
                        <a:t>(TF-IDF)</a:t>
                      </a:r>
                    </a:p>
                  </a:txBody>
                  <a:tcPr marL="34290" marR="34290" marT="17145" marB="17145"/>
                </a:tc>
                <a:tc>
                  <a:txBody>
                    <a:bodyPr/>
                    <a:lstStyle/>
                    <a:p>
                      <a:r>
                        <a:rPr lang="en-US" sz="1000" dirty="0">
                          <a:solidFill>
                            <a:schemeClr val="tx1"/>
                          </a:solidFill>
                          <a:latin typeface="+mj-lt"/>
                          <a:ea typeface="Helvetica Neue eText Pro" charset="0"/>
                          <a:cs typeface="Helvetica Neue eText Pro" charset="0"/>
                        </a:rPr>
                        <a:t>LSTMs</a:t>
                      </a:r>
                    </a:p>
                  </a:txBody>
                  <a:tcPr marL="34290" marR="34290" marT="17145" marB="17145"/>
                </a:tc>
                <a:tc>
                  <a:txBody>
                    <a:bodyPr/>
                    <a:lstStyle/>
                    <a:p>
                      <a:r>
                        <a:rPr lang="en-US" sz="1000" dirty="0" err="1">
                          <a:solidFill>
                            <a:schemeClr val="tx1"/>
                          </a:solidFill>
                          <a:latin typeface="+mj-lt"/>
                          <a:ea typeface="Helvetica Neue eText Pro" charset="0"/>
                          <a:cs typeface="Helvetica Neue eText Pro" charset="0"/>
                        </a:rPr>
                        <a:t>Embeddings</a:t>
                      </a:r>
                      <a:endParaRPr lang="en-US" sz="1000" dirty="0">
                        <a:solidFill>
                          <a:schemeClr val="tx1"/>
                        </a:solidFill>
                        <a:latin typeface="+mj-lt"/>
                        <a:ea typeface="Helvetica Neue eText Pro" charset="0"/>
                        <a:cs typeface="Helvetica Neue eText Pro" charset="0"/>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Memory Networks</a:t>
                      </a:r>
                    </a:p>
                  </a:txBody>
                  <a:tcPr marL="34290" marR="34290" marT="17145" marB="17145"/>
                </a:tc>
                <a:tc>
                  <a:txBody>
                    <a:bodyPr/>
                    <a:lstStyle/>
                    <a:p>
                      <a:pPr algn="ctr"/>
                      <a:r>
                        <a:rPr lang="en-US" sz="1000" dirty="0">
                          <a:solidFill>
                            <a:schemeClr val="tx1"/>
                          </a:solidFill>
                        </a:rPr>
                        <a:t>Top perf</a:t>
                      </a:r>
                    </a:p>
                  </a:txBody>
                  <a:tcPr marL="34290" marR="34290" marT="17145" marB="17145"/>
                </a:tc>
                <a:extLst>
                  <a:ext uri="{0D108BD9-81ED-4DB2-BD59-A6C34878D82A}">
                    <a16:rowId xmlns:a16="http://schemas.microsoft.com/office/drawing/2014/main" val="10000"/>
                  </a:ext>
                </a:extLst>
              </a:tr>
              <a:tr h="194310">
                <a:tc>
                  <a:txBody>
                    <a:bodyPr/>
                    <a:lstStyle/>
                    <a:p>
                      <a:r>
                        <a:rPr lang="en-US" sz="1100" dirty="0">
                          <a:solidFill>
                            <a:schemeClr val="bg1"/>
                          </a:solidFill>
                        </a:rPr>
                        <a:t>T1 </a:t>
                      </a:r>
                      <a:r>
                        <a:rPr lang="mr-IN" sz="1100" dirty="0">
                          <a:solidFill>
                            <a:schemeClr val="bg1"/>
                          </a:solidFill>
                        </a:rPr>
                        <a:t>–</a:t>
                      </a:r>
                      <a:r>
                        <a:rPr lang="en-US" sz="1100" dirty="0">
                          <a:solidFill>
                            <a:schemeClr val="bg1"/>
                          </a:solidFill>
                        </a:rPr>
                        <a:t> API calls</a:t>
                      </a:r>
                    </a:p>
                  </a:txBody>
                  <a:tcPr marL="34290" marR="34290" marT="17145" marB="17145">
                    <a:solidFill>
                      <a:schemeClr val="accent1"/>
                    </a:solidFill>
                  </a:tcPr>
                </a:tc>
                <a:tc>
                  <a:txBody>
                    <a:bodyPr/>
                    <a:lstStyle/>
                    <a:p>
                      <a:pPr algn="ctr"/>
                      <a:r>
                        <a:rPr lang="en-US" sz="1000" dirty="0"/>
                        <a:t>5.8 </a:t>
                      </a:r>
                      <a:r>
                        <a:rPr lang="en-US" sz="1000" b="1" dirty="0">
                          <a:solidFill>
                            <a:srgbClr val="00B050"/>
                          </a:solidFill>
                        </a:rPr>
                        <a:t>+0.2</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b="0" dirty="0">
                          <a:solidFill>
                            <a:schemeClr val="tx1"/>
                          </a:solidFill>
                        </a:rPr>
                        <a:t>60.0</a:t>
                      </a:r>
                      <a:r>
                        <a:rPr lang="en-US" sz="1000" dirty="0">
                          <a:solidFill>
                            <a:schemeClr val="bg1"/>
                          </a:solidFill>
                        </a:rPr>
                        <a:t> </a:t>
                      </a:r>
                      <a:r>
                        <a:rPr lang="en-US" sz="1000" b="1" dirty="0">
                          <a:solidFill>
                            <a:srgbClr val="FF0000"/>
                          </a:solidFill>
                        </a:rPr>
                        <a:t>-40.0</a:t>
                      </a:r>
                    </a:p>
                  </a:txBody>
                  <a:tcPr marL="34290" marR="34290" marT="17145" marB="17145">
                    <a:solidFill>
                      <a:schemeClr val="accent2">
                        <a:lumMod val="20000"/>
                        <a:lumOff val="80000"/>
                      </a:schemeClr>
                    </a:solidFill>
                  </a:tcPr>
                </a:tc>
                <a:tc>
                  <a:txBody>
                    <a:bodyPr/>
                    <a:lstStyle/>
                    <a:p>
                      <a:pPr algn="ctr"/>
                      <a:r>
                        <a:rPr lang="en-US" sz="1000" b="1" dirty="0">
                          <a:solidFill>
                            <a:schemeClr val="tx1"/>
                          </a:solidFill>
                        </a:rPr>
                        <a:t>72.3</a:t>
                      </a:r>
                      <a:r>
                        <a:rPr lang="en-US" sz="1000" b="1" dirty="0">
                          <a:solidFill>
                            <a:schemeClr val="bg1"/>
                          </a:solidFill>
                        </a:rPr>
                        <a:t> </a:t>
                      </a:r>
                      <a:r>
                        <a:rPr lang="en-US" sz="1000" b="1" dirty="0">
                          <a:solidFill>
                            <a:srgbClr val="FF0000"/>
                          </a:solidFill>
                        </a:rPr>
                        <a:t>-27.6</a:t>
                      </a:r>
                    </a:p>
                  </a:txBody>
                  <a:tcPr marL="34290" marR="34290" marT="17145" marB="17145">
                    <a:solidFill>
                      <a:schemeClr val="accent2">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1"/>
                  </a:ext>
                </a:extLst>
              </a:tr>
              <a:tr h="194310">
                <a:tc>
                  <a:txBody>
                    <a:bodyPr/>
                    <a:lstStyle/>
                    <a:p>
                      <a:r>
                        <a:rPr lang="en-US" sz="1100" dirty="0">
                          <a:solidFill>
                            <a:schemeClr val="bg1"/>
                          </a:solidFill>
                        </a:rPr>
                        <a:t>T2</a:t>
                      </a:r>
                      <a:r>
                        <a:rPr lang="en-US" sz="1100" baseline="0" dirty="0">
                          <a:solidFill>
                            <a:schemeClr val="bg1"/>
                          </a:solidFill>
                        </a:rPr>
                        <a:t> </a:t>
                      </a:r>
                      <a:r>
                        <a:rPr lang="mr-IN" sz="1100" dirty="0">
                          <a:solidFill>
                            <a:schemeClr val="bg1"/>
                          </a:solidFill>
                        </a:rPr>
                        <a:t>–</a:t>
                      </a:r>
                      <a:r>
                        <a:rPr lang="en-US" sz="1100" dirty="0">
                          <a:solidFill>
                            <a:schemeClr val="bg1"/>
                          </a:solidFill>
                        </a:rPr>
                        <a:t> Update API calls</a:t>
                      </a:r>
                      <a:r>
                        <a:rPr lang="en-US" sz="1100" baseline="0" dirty="0">
                          <a:solidFill>
                            <a:schemeClr val="bg1"/>
                          </a:solidFill>
                        </a:rPr>
                        <a:t> </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3.5 </a:t>
                      </a:r>
                      <a:r>
                        <a:rPr lang="en-US" sz="1000" b="1" dirty="0">
                          <a:solidFill>
                            <a:srgbClr val="00B050"/>
                          </a:solidFill>
                        </a:rPr>
                        <a:t>+0.1</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68.3 </a:t>
                      </a:r>
                      <a:r>
                        <a:rPr lang="en-US" sz="1000" b="1" dirty="0">
                          <a:solidFill>
                            <a:srgbClr val="FF0000"/>
                          </a:solidFill>
                        </a:rPr>
                        <a:t>-0.1</a:t>
                      </a:r>
                    </a:p>
                  </a:txBody>
                  <a:tcPr marL="34290" marR="34290" marT="17145" marB="17145">
                    <a:solidFill>
                      <a:schemeClr val="accent2">
                        <a:lumMod val="20000"/>
                        <a:lumOff val="80000"/>
                      </a:schemeClr>
                    </a:solidFill>
                  </a:tcPr>
                </a:tc>
                <a:tc>
                  <a:txBody>
                    <a:bodyPr/>
                    <a:lstStyle/>
                    <a:p>
                      <a:pPr algn="ctr"/>
                      <a:r>
                        <a:rPr lang="en-US" sz="1000" b="1" dirty="0">
                          <a:solidFill>
                            <a:schemeClr val="tx1"/>
                          </a:solidFill>
                        </a:rPr>
                        <a:t>78.9</a:t>
                      </a:r>
                      <a:r>
                        <a:rPr lang="en-US" sz="1000" b="1" dirty="0">
                          <a:solidFill>
                            <a:schemeClr val="bg1"/>
                          </a:solidFill>
                        </a:rPr>
                        <a:t> </a:t>
                      </a:r>
                      <a:r>
                        <a:rPr lang="en-US" sz="1000" b="1" dirty="0">
                          <a:solidFill>
                            <a:srgbClr val="FF0000"/>
                          </a:solidFill>
                        </a:rPr>
                        <a:t>-21.1</a:t>
                      </a:r>
                    </a:p>
                  </a:txBody>
                  <a:tcPr marL="34290" marR="34290" marT="17145" marB="17145">
                    <a:solidFill>
                      <a:schemeClr val="accent2">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2"/>
                  </a:ext>
                </a:extLst>
              </a:tr>
              <a:tr h="194310">
                <a:tc>
                  <a:txBody>
                    <a:bodyPr/>
                    <a:lstStyle/>
                    <a:p>
                      <a:r>
                        <a:rPr lang="en-US" sz="1100" dirty="0">
                          <a:solidFill>
                            <a:schemeClr val="bg1"/>
                          </a:solidFill>
                        </a:rPr>
                        <a:t>T3</a:t>
                      </a:r>
                      <a:r>
                        <a:rPr lang="en-US" sz="1100" baseline="0" dirty="0">
                          <a:solidFill>
                            <a:schemeClr val="bg1"/>
                          </a:solidFill>
                        </a:rPr>
                        <a:t> </a:t>
                      </a:r>
                      <a:r>
                        <a:rPr lang="mr-IN" sz="1100" dirty="0">
                          <a:solidFill>
                            <a:schemeClr val="bg1"/>
                          </a:solidFill>
                        </a:rPr>
                        <a:t>–</a:t>
                      </a:r>
                      <a:r>
                        <a:rPr lang="en-US" sz="1100" dirty="0">
                          <a:solidFill>
                            <a:schemeClr val="bg1"/>
                          </a:solidFill>
                        </a:rPr>
                        <a:t> Show options</a:t>
                      </a:r>
                    </a:p>
                  </a:txBody>
                  <a:tcPr marL="34290" marR="34290" marT="17145" marB="17145">
                    <a:solidFill>
                      <a:schemeClr val="accent1"/>
                    </a:solidFill>
                  </a:tcPr>
                </a:tc>
                <a:tc>
                  <a:txBody>
                    <a:bodyPr/>
                    <a:lstStyle/>
                    <a:p>
                      <a:pPr algn="ctr"/>
                      <a:r>
                        <a:rPr lang="en-US" sz="1000" dirty="0"/>
                        <a:t>8.3 </a:t>
                      </a:r>
                      <a:r>
                        <a:rPr lang="en-US" sz="1000" b="1" dirty="0">
                          <a:solidFill>
                            <a:srgbClr val="00B050"/>
                          </a:solidFill>
                        </a:rPr>
                        <a:t>+0.3</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65.0 </a:t>
                      </a:r>
                      <a:r>
                        <a:rPr lang="en-US" sz="1000" b="1" dirty="0">
                          <a:solidFill>
                            <a:srgbClr val="00B050"/>
                          </a:solidFill>
                        </a:rPr>
                        <a:t>+0.1</a:t>
                      </a:r>
                    </a:p>
                  </a:txBody>
                  <a:tcPr marL="34290" marR="34290" marT="17145" marB="17145">
                    <a:solidFill>
                      <a:schemeClr val="accent1">
                        <a:lumMod val="20000"/>
                        <a:lumOff val="80000"/>
                      </a:schemeClr>
                    </a:solidFill>
                  </a:tcPr>
                </a:tc>
                <a:tc>
                  <a:txBody>
                    <a:bodyPr/>
                    <a:lstStyle/>
                    <a:p>
                      <a:pPr algn="ctr"/>
                      <a:r>
                        <a:rPr lang="en-US" sz="1000" b="1" dirty="0"/>
                        <a:t>74.4 </a:t>
                      </a:r>
                      <a:r>
                        <a:rPr lang="en-US" sz="1000" b="1" dirty="0">
                          <a:solidFill>
                            <a:srgbClr val="FF0000"/>
                          </a:solidFill>
                        </a:rPr>
                        <a:t>-0.5</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3"/>
                  </a:ext>
                </a:extLst>
              </a:tr>
              <a:tr h="194310">
                <a:tc>
                  <a:txBody>
                    <a:bodyPr/>
                    <a:lstStyle/>
                    <a:p>
                      <a:r>
                        <a:rPr lang="en-US" sz="1100" dirty="0">
                          <a:solidFill>
                            <a:schemeClr val="bg1"/>
                          </a:solidFill>
                        </a:rPr>
                        <a:t>T4</a:t>
                      </a:r>
                      <a:r>
                        <a:rPr lang="en-US" sz="1100" baseline="0" dirty="0">
                          <a:solidFill>
                            <a:schemeClr val="bg1"/>
                          </a:solidFill>
                        </a:rPr>
                        <a:t> </a:t>
                      </a:r>
                      <a:r>
                        <a:rPr lang="mr-IN" sz="1100" dirty="0">
                          <a:solidFill>
                            <a:schemeClr val="bg1"/>
                          </a:solidFill>
                        </a:rPr>
                        <a:t>–</a:t>
                      </a:r>
                      <a:r>
                        <a:rPr lang="en-US" sz="1100" dirty="0">
                          <a:solidFill>
                            <a:schemeClr val="bg1"/>
                          </a:solidFill>
                        </a:rPr>
                        <a:t> Extra information</a:t>
                      </a:r>
                    </a:p>
                  </a:txBody>
                  <a:tcPr marL="34290" marR="34290" marT="17145" marB="17145">
                    <a:solidFill>
                      <a:schemeClr val="accent1"/>
                    </a:solidFill>
                  </a:tcPr>
                </a:tc>
                <a:tc>
                  <a:txBody>
                    <a:bodyPr/>
                    <a:lstStyle/>
                    <a:p>
                      <a:pPr algn="ctr"/>
                      <a:r>
                        <a:rPr lang="en-US" sz="1000" dirty="0"/>
                        <a:t>9.8 </a:t>
                      </a:r>
                      <a:r>
                        <a:rPr lang="en-US" sz="1000" b="1" dirty="0">
                          <a:solidFill>
                            <a:srgbClr val="00B050"/>
                          </a:solidFill>
                        </a:rPr>
                        <a:t>+0.3</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57.0 </a:t>
                      </a:r>
                      <a:r>
                        <a:rPr lang="en-US" sz="1000" b="1" dirty="0">
                          <a:solidFill>
                            <a:srgbClr val="FF0000"/>
                          </a:solidFill>
                        </a:rPr>
                        <a:t>-0.2</a:t>
                      </a:r>
                    </a:p>
                  </a:txBody>
                  <a:tcPr marL="34290" marR="34290" marT="17145" marB="17145">
                    <a:solidFill>
                      <a:schemeClr val="accent1">
                        <a:lumMod val="20000"/>
                        <a:lumOff val="80000"/>
                      </a:schemeClr>
                    </a:solidFill>
                  </a:tcPr>
                </a:tc>
                <a:tc>
                  <a:txBody>
                    <a:bodyPr/>
                    <a:lstStyle/>
                    <a:p>
                      <a:pPr algn="ctr"/>
                      <a:r>
                        <a:rPr lang="en-US" sz="1000" b="1" dirty="0"/>
                        <a:t>57.6 </a:t>
                      </a:r>
                      <a:r>
                        <a:rPr lang="en-US" sz="1000" b="1" dirty="0">
                          <a:solidFill>
                            <a:srgbClr val="FF0000"/>
                          </a:solidFill>
                        </a:rPr>
                        <a:t>-1.9</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4"/>
                  </a:ext>
                </a:extLst>
              </a:tr>
              <a:tr h="194310">
                <a:tc>
                  <a:txBody>
                    <a:bodyPr/>
                    <a:lstStyle/>
                    <a:p>
                      <a:r>
                        <a:rPr lang="en-US" sz="1100" dirty="0">
                          <a:solidFill>
                            <a:schemeClr val="bg1"/>
                          </a:solidFill>
                        </a:rPr>
                        <a:t>T5</a:t>
                      </a:r>
                      <a:r>
                        <a:rPr lang="en-US" sz="1100" baseline="0" dirty="0">
                          <a:solidFill>
                            <a:schemeClr val="bg1"/>
                          </a:solidFill>
                        </a:rPr>
                        <a:t> </a:t>
                      </a:r>
                      <a:r>
                        <a:rPr lang="mr-IN" sz="1100" dirty="0">
                          <a:solidFill>
                            <a:schemeClr val="bg1"/>
                          </a:solidFill>
                        </a:rPr>
                        <a:t>–</a:t>
                      </a:r>
                      <a:r>
                        <a:rPr lang="en-US" sz="1100" dirty="0">
                          <a:solidFill>
                            <a:schemeClr val="bg1"/>
                          </a:solidFill>
                        </a:rPr>
                        <a:t> </a:t>
                      </a:r>
                      <a:r>
                        <a:rPr lang="en-US" sz="1100" baseline="0" dirty="0">
                          <a:solidFill>
                            <a:schemeClr val="bg1"/>
                          </a:solidFill>
                        </a:rPr>
                        <a:t> Full dialogs</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4.6 </a:t>
                      </a:r>
                      <a:r>
                        <a:rPr lang="en-US" sz="1000" b="1" dirty="0">
                          <a:solidFill>
                            <a:srgbClr val="00B050"/>
                          </a:solidFill>
                        </a:rPr>
                        <a:t>+0.0</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48.2 </a:t>
                      </a:r>
                      <a:r>
                        <a:rPr lang="en-US" sz="1000" b="1" dirty="0">
                          <a:solidFill>
                            <a:srgbClr val="FF0000"/>
                          </a:solidFill>
                        </a:rPr>
                        <a:t>-27.2</a:t>
                      </a:r>
                    </a:p>
                  </a:txBody>
                  <a:tcPr marL="34290" marR="34290" marT="17145" marB="17145">
                    <a:solidFill>
                      <a:schemeClr val="accent1">
                        <a:lumMod val="20000"/>
                        <a:lumOff val="80000"/>
                      </a:schemeClr>
                    </a:solidFill>
                  </a:tcPr>
                </a:tc>
                <a:tc>
                  <a:txBody>
                    <a:bodyPr/>
                    <a:lstStyle/>
                    <a:p>
                      <a:pPr algn="ctr"/>
                      <a:r>
                        <a:rPr lang="en-US" sz="1000" b="1" dirty="0">
                          <a:solidFill>
                            <a:schemeClr val="tx1"/>
                          </a:solidFill>
                        </a:rPr>
                        <a:t>65.5</a:t>
                      </a:r>
                      <a:r>
                        <a:rPr lang="en-US" sz="1000" b="1" dirty="0">
                          <a:solidFill>
                            <a:schemeClr val="bg1"/>
                          </a:solidFill>
                        </a:rPr>
                        <a:t> </a:t>
                      </a:r>
                      <a:r>
                        <a:rPr lang="en-US" sz="1000" b="1" dirty="0">
                          <a:solidFill>
                            <a:srgbClr val="FF0000"/>
                          </a:solidFill>
                        </a:rPr>
                        <a:t>-30.6</a:t>
                      </a:r>
                    </a:p>
                  </a:txBody>
                  <a:tcPr marL="34290" marR="34290" marT="17145" marB="17145">
                    <a:solidFill>
                      <a:schemeClr val="accent2">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5"/>
                  </a:ext>
                </a:extLst>
              </a:tr>
              <a:tr h="194310">
                <a:tc>
                  <a:txBody>
                    <a:bodyPr/>
                    <a:lstStyle/>
                    <a:p>
                      <a:r>
                        <a:rPr lang="en-US" sz="1100" dirty="0">
                          <a:solidFill>
                            <a:schemeClr val="tx1"/>
                          </a:solidFill>
                        </a:rPr>
                        <a:t>T6 </a:t>
                      </a:r>
                      <a:r>
                        <a:rPr lang="mr-IN" sz="1100" dirty="0">
                          <a:solidFill>
                            <a:schemeClr val="tx1"/>
                          </a:solidFill>
                        </a:rPr>
                        <a:t>–</a:t>
                      </a:r>
                      <a:r>
                        <a:rPr lang="en-US" sz="1100" dirty="0">
                          <a:solidFill>
                            <a:schemeClr val="tx1"/>
                          </a:solidFill>
                        </a:rPr>
                        <a:t> DSTC2</a:t>
                      </a:r>
                    </a:p>
                  </a:txBody>
                  <a:tcPr marL="34290" marR="34290" marT="17145" marB="17145">
                    <a:solidFill>
                      <a:schemeClr val="tx2">
                        <a:lumMod val="25000"/>
                        <a:lumOff val="75000"/>
                      </a:schemeClr>
                    </a:solidFill>
                  </a:tcPr>
                </a:tc>
                <a:tc>
                  <a:txBody>
                    <a:bodyPr/>
                    <a:lstStyle/>
                    <a:p>
                      <a:pPr algn="ctr"/>
                      <a:r>
                        <a:rPr lang="en-US" sz="1000" dirty="0"/>
                        <a:t>1.6</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22.6</a:t>
                      </a:r>
                    </a:p>
                  </a:txBody>
                  <a:tcPr marL="34290" marR="34290" marT="17145" marB="17145">
                    <a:solidFill>
                      <a:schemeClr val="tx2">
                        <a:lumMod val="10000"/>
                        <a:lumOff val="90000"/>
                      </a:schemeClr>
                    </a:solidFill>
                  </a:tcPr>
                </a:tc>
                <a:tc>
                  <a:txBody>
                    <a:bodyPr/>
                    <a:lstStyle/>
                    <a:p>
                      <a:pPr algn="ctr"/>
                      <a:r>
                        <a:rPr lang="en-US" sz="1000" b="1" dirty="0"/>
                        <a:t>41.1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6"/>
                  </a:ext>
                </a:extLst>
              </a:tr>
              <a:tr h="194310">
                <a:tc>
                  <a:txBody>
                    <a:bodyPr/>
                    <a:lstStyle/>
                    <a:p>
                      <a:r>
                        <a:rPr lang="en-US" sz="1100" dirty="0">
                          <a:solidFill>
                            <a:schemeClr val="tx1"/>
                          </a:solidFill>
                        </a:rPr>
                        <a:t>T7</a:t>
                      </a:r>
                      <a:r>
                        <a:rPr lang="en-US" sz="1100" baseline="0" dirty="0">
                          <a:solidFill>
                            <a:schemeClr val="tx1"/>
                          </a:solidFill>
                        </a:rPr>
                        <a:t> </a:t>
                      </a:r>
                      <a:r>
                        <a:rPr lang="mr-IN" sz="1100" dirty="0">
                          <a:solidFill>
                            <a:schemeClr val="tx1"/>
                          </a:solidFill>
                        </a:rPr>
                        <a:t>–</a:t>
                      </a:r>
                      <a:r>
                        <a:rPr lang="en-US" sz="1100" dirty="0">
                          <a:solidFill>
                            <a:schemeClr val="tx1"/>
                          </a:solidFill>
                        </a:rPr>
                        <a:t> Concierge</a:t>
                      </a:r>
                    </a:p>
                  </a:txBody>
                  <a:tcPr marL="34290" marR="34290" marT="17145" marB="17145">
                    <a:solidFill>
                      <a:schemeClr val="tx2">
                        <a:lumMod val="25000"/>
                        <a:lumOff val="75000"/>
                      </a:schemeClr>
                    </a:solidFill>
                  </a:tcPr>
                </a:tc>
                <a:tc>
                  <a:txBody>
                    <a:bodyPr/>
                    <a:lstStyle/>
                    <a:p>
                      <a:pPr algn="ctr"/>
                      <a:r>
                        <a:rPr lang="en-US" sz="1000" dirty="0"/>
                        <a:t>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14.6</a:t>
                      </a:r>
                    </a:p>
                  </a:txBody>
                  <a:tcPr marL="34290" marR="34290" marT="17145" marB="17145">
                    <a:solidFill>
                      <a:schemeClr val="tx2">
                        <a:lumMod val="10000"/>
                        <a:lumOff val="90000"/>
                      </a:schemeClr>
                    </a:solidFill>
                  </a:tcPr>
                </a:tc>
                <a:tc>
                  <a:txBody>
                    <a:bodyPr/>
                    <a:lstStyle/>
                    <a:p>
                      <a:pPr algn="ctr"/>
                      <a:r>
                        <a:rPr lang="en-US" sz="1000" b="1" dirty="0"/>
                        <a:t>16.7</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7"/>
                  </a:ext>
                </a:extLst>
              </a:tr>
            </a:tbl>
          </a:graphicData>
        </a:graphic>
      </p:graphicFrame>
      <p:sp>
        <p:nvSpPr>
          <p:cNvPr id="6" name="TextBox 5"/>
          <p:cNvSpPr txBox="1"/>
          <p:nvPr/>
        </p:nvSpPr>
        <p:spPr>
          <a:xfrm rot="21212671">
            <a:off x="222619" y="3119630"/>
            <a:ext cx="2437028" cy="66941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875" dirty="0"/>
              <a:t>What </a:t>
            </a:r>
            <a:r>
              <a:rPr lang="en-US" sz="1875"/>
              <a:t>if Out-of-Vocabulary entities?</a:t>
            </a:r>
            <a:endParaRPr lang="en-US" sz="1875" dirty="0"/>
          </a:p>
        </p:txBody>
      </p:sp>
      <p:sp>
        <p:nvSpPr>
          <p:cNvPr id="7" name="TextBox 6"/>
          <p:cNvSpPr txBox="1"/>
          <p:nvPr/>
        </p:nvSpPr>
        <p:spPr>
          <a:xfrm>
            <a:off x="2832445" y="3127709"/>
            <a:ext cx="5810212" cy="38087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875" dirty="0"/>
              <a:t>OOV are not obvious for embedding-based models.</a:t>
            </a:r>
          </a:p>
        </p:txBody>
      </p:sp>
      <p:sp>
        <p:nvSpPr>
          <p:cNvPr id="3" name="Title 2">
            <a:extLst>
              <a:ext uri="{FF2B5EF4-FFF2-40B4-BE49-F238E27FC236}">
                <a16:creationId xmlns:a16="http://schemas.microsoft.com/office/drawing/2014/main" id="{DC2434CE-DFE5-EB41-95DD-CE2818562086}"/>
              </a:ext>
            </a:extLst>
          </p:cNvPr>
          <p:cNvSpPr>
            <a:spLocks noGrp="1"/>
          </p:cNvSpPr>
          <p:nvPr>
            <p:ph type="title"/>
          </p:nvPr>
        </p:nvSpPr>
        <p:spPr/>
        <p:txBody>
          <a:bodyPr/>
          <a:lstStyle/>
          <a:p>
            <a:r>
              <a:rPr lang="en-US" dirty="0"/>
              <a:t>Dashboard</a:t>
            </a:r>
          </a:p>
        </p:txBody>
      </p:sp>
    </p:spTree>
    <p:extLst>
      <p:ext uri="{BB962C8B-B14F-4D97-AF65-F5344CB8AC3E}">
        <p14:creationId xmlns:p14="http://schemas.microsoft.com/office/powerpoint/2010/main" val="260237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99" name="Google Shape;199;p2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185" name="Google Shape;185;p22"/>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Machine Reading</a:t>
            </a:r>
            <a:endParaRPr/>
          </a:p>
        </p:txBody>
      </p:sp>
      <p:sp>
        <p:nvSpPr>
          <p:cNvPr id="186" name="Google Shape;186;p22"/>
          <p:cNvSpPr txBox="1"/>
          <p:nvPr/>
        </p:nvSpPr>
        <p:spPr>
          <a:xfrm>
            <a:off x="1351992" y="4048700"/>
            <a:ext cx="1266233"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[Passage of Text]</a:t>
            </a:r>
            <a:endParaRPr sz="1000" dirty="0"/>
          </a:p>
        </p:txBody>
      </p:sp>
      <p:sp>
        <p:nvSpPr>
          <p:cNvPr id="187" name="Google Shape;187;p22"/>
          <p:cNvSpPr txBox="1"/>
          <p:nvPr/>
        </p:nvSpPr>
        <p:spPr>
          <a:xfrm>
            <a:off x="61905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[Information Need]</a:t>
            </a:r>
            <a:endParaRPr sz="1000"/>
          </a:p>
        </p:txBody>
      </p:sp>
      <p:sp>
        <p:nvSpPr>
          <p:cNvPr id="188" name="Google Shape;188;p22"/>
          <p:cNvSpPr txBox="1"/>
          <p:nvPr/>
        </p:nvSpPr>
        <p:spPr>
          <a:xfrm>
            <a:off x="3966463"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[Meaning]</a:t>
            </a:r>
            <a:endParaRPr sz="1000"/>
          </a:p>
        </p:txBody>
      </p:sp>
      <p:sp>
        <p:nvSpPr>
          <p:cNvPr id="189" name="Google Shape;189;p22"/>
          <p:cNvSpPr/>
          <p:nvPr/>
        </p:nvSpPr>
        <p:spPr>
          <a:xfrm>
            <a:off x="3506950"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endParaRPr>
          </a:p>
        </p:txBody>
      </p:sp>
      <p:sp>
        <p:nvSpPr>
          <p:cNvPr id="190" name="Google Shape;190;p22"/>
          <p:cNvSpPr/>
          <p:nvPr/>
        </p:nvSpPr>
        <p:spPr>
          <a:xfrm>
            <a:off x="5923725" y="1772838"/>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endParaRPr>
          </a:p>
        </p:txBody>
      </p:sp>
      <p:pic>
        <p:nvPicPr>
          <p:cNvPr id="192" name="Google Shape;192;p22" descr="Image result for question answer"/>
          <p:cNvPicPr preferRelativeResize="0"/>
          <p:nvPr/>
        </p:nvPicPr>
        <p:blipFill>
          <a:blip r:embed="rId3">
            <a:alphaModFix/>
          </a:blip>
          <a:stretch>
            <a:fillRect/>
          </a:stretch>
        </p:blipFill>
        <p:spPr>
          <a:xfrm>
            <a:off x="6015100" y="2134547"/>
            <a:ext cx="1794250" cy="1345700"/>
          </a:xfrm>
          <a:prstGeom prst="rect">
            <a:avLst/>
          </a:prstGeom>
          <a:noFill/>
          <a:ln>
            <a:noFill/>
          </a:ln>
        </p:spPr>
      </p:pic>
      <p:cxnSp>
        <p:nvCxnSpPr>
          <p:cNvPr id="193" name="Google Shape;193;p22"/>
          <p:cNvCxnSpPr/>
          <p:nvPr/>
        </p:nvCxnSpPr>
        <p:spPr>
          <a:xfrm>
            <a:off x="3287375" y="1643000"/>
            <a:ext cx="0" cy="2706000"/>
          </a:xfrm>
          <a:prstGeom prst="straightConnector1">
            <a:avLst/>
          </a:prstGeom>
          <a:noFill/>
          <a:ln w="9525" cap="flat" cmpd="sng">
            <a:solidFill>
              <a:srgbClr val="FF9900"/>
            </a:solidFill>
            <a:prstDash val="solid"/>
            <a:round/>
            <a:headEnd type="none" w="med" len="med"/>
            <a:tailEnd type="none" w="med" len="med"/>
          </a:ln>
        </p:spPr>
      </p:cxnSp>
      <p:pic>
        <p:nvPicPr>
          <p:cNvPr id="194" name="Google Shape;194;p22" descr="Image result for robot"/>
          <p:cNvPicPr preferRelativeResize="0"/>
          <p:nvPr/>
        </p:nvPicPr>
        <p:blipFill>
          <a:blip r:embed="rId4">
            <a:alphaModFix/>
          </a:blip>
          <a:stretch>
            <a:fillRect/>
          </a:stretch>
        </p:blipFill>
        <p:spPr>
          <a:xfrm>
            <a:off x="3046665" y="3820088"/>
            <a:ext cx="481402" cy="572700"/>
          </a:xfrm>
          <a:prstGeom prst="rect">
            <a:avLst/>
          </a:prstGeom>
          <a:noFill/>
          <a:ln>
            <a:noFill/>
          </a:ln>
        </p:spPr>
      </p:pic>
      <p:cxnSp>
        <p:nvCxnSpPr>
          <p:cNvPr id="195" name="Google Shape;195;p22"/>
          <p:cNvCxnSpPr/>
          <p:nvPr/>
        </p:nvCxnSpPr>
        <p:spPr>
          <a:xfrm>
            <a:off x="5724950" y="1677225"/>
            <a:ext cx="0" cy="2437500"/>
          </a:xfrm>
          <a:prstGeom prst="straightConnector1">
            <a:avLst/>
          </a:prstGeom>
          <a:noFill/>
          <a:ln w="9525" cap="flat" cmpd="sng">
            <a:solidFill>
              <a:srgbClr val="FF9900"/>
            </a:solidFill>
            <a:prstDash val="solid"/>
            <a:round/>
            <a:headEnd type="none" w="med" len="med"/>
            <a:tailEnd type="none" w="med" len="med"/>
          </a:ln>
        </p:spPr>
      </p:cxnSp>
      <p:pic>
        <p:nvPicPr>
          <p:cNvPr id="196" name="Google Shape;196;p22" descr="Image result for robot"/>
          <p:cNvPicPr preferRelativeResize="0"/>
          <p:nvPr/>
        </p:nvPicPr>
        <p:blipFill>
          <a:blip r:embed="rId4">
            <a:alphaModFix/>
          </a:blip>
          <a:stretch>
            <a:fillRect/>
          </a:stretch>
        </p:blipFill>
        <p:spPr>
          <a:xfrm>
            <a:off x="5483940" y="3820100"/>
            <a:ext cx="481402" cy="572700"/>
          </a:xfrm>
          <a:prstGeom prst="rect">
            <a:avLst/>
          </a:prstGeom>
          <a:noFill/>
          <a:ln>
            <a:noFill/>
          </a:ln>
        </p:spPr>
      </p:pic>
      <p:sp>
        <p:nvSpPr>
          <p:cNvPr id="197" name="Google Shape;197;p22"/>
          <p:cNvSpPr txBox="1"/>
          <p:nvPr/>
        </p:nvSpPr>
        <p:spPr>
          <a:xfrm>
            <a:off x="2747825" y="4461025"/>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converts into</a:t>
            </a:r>
            <a:endParaRPr sz="1000" b="1"/>
          </a:p>
        </p:txBody>
      </p:sp>
      <p:sp>
        <p:nvSpPr>
          <p:cNvPr id="198" name="Google Shape;198;p22"/>
          <p:cNvSpPr txBox="1"/>
          <p:nvPr/>
        </p:nvSpPr>
        <p:spPr>
          <a:xfrm>
            <a:off x="5381000" y="4461025"/>
            <a:ext cx="687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uses for</a:t>
            </a:r>
            <a:endParaRPr sz="1000" b="1"/>
          </a:p>
        </p:txBody>
      </p:sp>
      <p:sp>
        <p:nvSpPr>
          <p:cNvPr id="19" name="Google Shape;317;p30">
            <a:extLst>
              <a:ext uri="{FF2B5EF4-FFF2-40B4-BE49-F238E27FC236}">
                <a16:creationId xmlns:a16="http://schemas.microsoft.com/office/drawing/2014/main" id="{CDC55F67-AF77-B84D-B43F-2953256EE16E}"/>
              </a:ext>
            </a:extLst>
          </p:cNvPr>
          <p:cNvSpPr txBox="1"/>
          <p:nvPr/>
        </p:nvSpPr>
        <p:spPr>
          <a:xfrm>
            <a:off x="4138450" y="2448000"/>
            <a:ext cx="714000" cy="71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a:t>?</a:t>
            </a:r>
            <a:endParaRPr sz="4000"/>
          </a:p>
        </p:txBody>
      </p:sp>
      <p:sp>
        <p:nvSpPr>
          <p:cNvPr id="20" name="Google Shape;384;p33">
            <a:extLst>
              <a:ext uri="{FF2B5EF4-FFF2-40B4-BE49-F238E27FC236}">
                <a16:creationId xmlns:a16="http://schemas.microsoft.com/office/drawing/2014/main" id="{4C976FAE-D212-D642-A14D-804C9C9DEE5B}"/>
              </a:ext>
            </a:extLst>
          </p:cNvPr>
          <p:cNvSpPr/>
          <p:nvPr/>
        </p:nvSpPr>
        <p:spPr>
          <a:xfrm>
            <a:off x="1090175" y="17728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dirty="0"/>
              <a:t>In January 1880, two of Tesla's uncles put together enough money to help him leave </a:t>
            </a:r>
            <a:r>
              <a:rPr lang="en-GB" sz="800" dirty="0" err="1"/>
              <a:t>Gospić</a:t>
            </a:r>
            <a:r>
              <a:rPr lang="en-GB" sz="800" dirty="0"/>
              <a:t>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dirty="0"/>
          </a:p>
        </p:txBody>
      </p:sp>
    </p:spTree>
    <p:extLst>
      <p:ext uri="{BB962C8B-B14F-4D97-AF65-F5344CB8AC3E}">
        <p14:creationId xmlns:p14="http://schemas.microsoft.com/office/powerpoint/2010/main" val="3592523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523085" y="1092106"/>
            <a:ext cx="7976679" cy="3785294"/>
          </a:xfrm>
        </p:spPr>
        <p:txBody>
          <a:bodyPr>
            <a:normAutofit/>
          </a:bodyPr>
          <a:lstStyle/>
          <a:p>
            <a:pPr lvl="1" eaLnBrk="1" hangingPunct="1"/>
            <a:endParaRPr lang="en-US" u="sng" dirty="0">
              <a:solidFill>
                <a:schemeClr val="accent2"/>
              </a:solidFill>
              <a:latin typeface="FreightSansLFPro" charset="0"/>
              <a:ea typeface="FreightSansLFPro" charset="0"/>
              <a:cs typeface="FreightSansLFPro" charset="0"/>
              <a:sym typeface="Wingdings"/>
            </a:endParaRPr>
          </a:p>
          <a:p>
            <a:pPr eaLnBrk="1" hangingPunct="1"/>
            <a:endParaRPr lang="en-US" dirty="0">
              <a:latin typeface="FreightSansLFPro" charset="0"/>
              <a:ea typeface="FreightSansLFPro" charset="0"/>
              <a:cs typeface="FreightSansLFPro"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24951137"/>
              </p:ext>
            </p:extLst>
          </p:nvPr>
        </p:nvGraphicFramePr>
        <p:xfrm>
          <a:off x="2689552" y="518415"/>
          <a:ext cx="6095999" cy="1752600"/>
        </p:xfrm>
        <a:graphic>
          <a:graphicData uri="http://schemas.openxmlformats.org/drawingml/2006/table">
            <a:tbl>
              <a:tblPr firstRow="1" bandRow="1"/>
              <a:tblGrid>
                <a:gridCol w="1466812">
                  <a:extLst>
                    <a:ext uri="{9D8B030D-6E8A-4147-A177-3AD203B41FA5}">
                      <a16:colId xmlns:a16="http://schemas.microsoft.com/office/drawing/2014/main" val="20000"/>
                    </a:ext>
                  </a:extLst>
                </a:gridCol>
                <a:gridCol w="966354">
                  <a:extLst>
                    <a:ext uri="{9D8B030D-6E8A-4147-A177-3AD203B41FA5}">
                      <a16:colId xmlns:a16="http://schemas.microsoft.com/office/drawing/2014/main" val="20001"/>
                    </a:ext>
                  </a:extLst>
                </a:gridCol>
                <a:gridCol w="614833">
                  <a:extLst>
                    <a:ext uri="{9D8B030D-6E8A-4147-A177-3AD203B41FA5}">
                      <a16:colId xmlns:a16="http://schemas.microsoft.com/office/drawing/2014/main" val="20002"/>
                    </a:ext>
                  </a:extLst>
                </a:gridCol>
                <a:gridCol w="1120449">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898851">
                  <a:extLst>
                    <a:ext uri="{9D8B030D-6E8A-4147-A177-3AD203B41FA5}">
                      <a16:colId xmlns:a16="http://schemas.microsoft.com/office/drawing/2014/main" val="20005"/>
                    </a:ext>
                  </a:extLst>
                </a:gridCol>
              </a:tblGrid>
              <a:tr h="194310">
                <a:tc>
                  <a:txBody>
                    <a:bodyPr/>
                    <a:lstStyle/>
                    <a:p>
                      <a:endParaRPr lang="en-US" sz="500" dirty="0">
                        <a:solidFill>
                          <a:schemeClr val="tx1"/>
                        </a:solidFill>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IR </a:t>
                      </a:r>
                    </a:p>
                    <a:p>
                      <a:pPr algn="ctr"/>
                      <a:r>
                        <a:rPr lang="en-US" sz="1000" dirty="0">
                          <a:solidFill>
                            <a:schemeClr val="tx1"/>
                          </a:solidFill>
                          <a:latin typeface="+mj-lt"/>
                          <a:ea typeface="Helvetica Neue eText Pro" charset="0"/>
                          <a:cs typeface="Helvetica Neue eText Pro" charset="0"/>
                        </a:rPr>
                        <a:t>(TF-IDF)</a:t>
                      </a:r>
                    </a:p>
                  </a:txBody>
                  <a:tcPr marL="34290" marR="34290" marT="17145" marB="17145"/>
                </a:tc>
                <a:tc>
                  <a:txBody>
                    <a:bodyPr/>
                    <a:lstStyle/>
                    <a:p>
                      <a:r>
                        <a:rPr lang="en-US" sz="1000" dirty="0">
                          <a:solidFill>
                            <a:schemeClr val="tx1"/>
                          </a:solidFill>
                          <a:latin typeface="+mj-lt"/>
                          <a:ea typeface="Helvetica Neue eText Pro" charset="0"/>
                          <a:cs typeface="Helvetica Neue eText Pro" charset="0"/>
                        </a:rPr>
                        <a:t>LSTMs</a:t>
                      </a:r>
                    </a:p>
                  </a:txBody>
                  <a:tcPr marL="34290" marR="34290" marT="17145" marB="17145"/>
                </a:tc>
                <a:tc>
                  <a:txBody>
                    <a:bodyPr/>
                    <a:lstStyle/>
                    <a:p>
                      <a:r>
                        <a:rPr lang="en-US" sz="1000" dirty="0" err="1">
                          <a:solidFill>
                            <a:schemeClr val="tx1"/>
                          </a:solidFill>
                          <a:latin typeface="+mj-lt"/>
                          <a:ea typeface="Helvetica Neue eText Pro" charset="0"/>
                          <a:cs typeface="Helvetica Neue eText Pro" charset="0"/>
                        </a:rPr>
                        <a:t>Embeddings</a:t>
                      </a:r>
                      <a:endParaRPr lang="en-US" sz="1000" dirty="0">
                        <a:solidFill>
                          <a:schemeClr val="tx1"/>
                        </a:solidFill>
                        <a:latin typeface="+mj-lt"/>
                        <a:ea typeface="Helvetica Neue eText Pro" charset="0"/>
                        <a:cs typeface="Helvetica Neue eText Pro" charset="0"/>
                      </a:endParaRPr>
                    </a:p>
                  </a:txBody>
                  <a:tcPr marL="34290" marR="34290" marT="17145" marB="17145"/>
                </a:tc>
                <a:tc>
                  <a:txBody>
                    <a:bodyPr/>
                    <a:lstStyle/>
                    <a:p>
                      <a:pPr algn="ctr"/>
                      <a:r>
                        <a:rPr lang="en-US" sz="1000" dirty="0">
                          <a:solidFill>
                            <a:schemeClr val="tx1"/>
                          </a:solidFill>
                          <a:latin typeface="+mj-lt"/>
                          <a:ea typeface="Helvetica Neue eText Pro" charset="0"/>
                          <a:cs typeface="Helvetica Neue eText Pro" charset="0"/>
                        </a:rPr>
                        <a:t>Memory Networks</a:t>
                      </a:r>
                    </a:p>
                  </a:txBody>
                  <a:tcPr marL="34290" marR="34290" marT="17145" marB="17145"/>
                </a:tc>
                <a:tc>
                  <a:txBody>
                    <a:bodyPr/>
                    <a:lstStyle/>
                    <a:p>
                      <a:pPr algn="ctr"/>
                      <a:r>
                        <a:rPr lang="en-US" sz="1000" dirty="0">
                          <a:solidFill>
                            <a:schemeClr val="tx1"/>
                          </a:solidFill>
                        </a:rPr>
                        <a:t>Top perf</a:t>
                      </a:r>
                    </a:p>
                  </a:txBody>
                  <a:tcPr marL="34290" marR="34290" marT="17145" marB="17145"/>
                </a:tc>
                <a:extLst>
                  <a:ext uri="{0D108BD9-81ED-4DB2-BD59-A6C34878D82A}">
                    <a16:rowId xmlns:a16="http://schemas.microsoft.com/office/drawing/2014/main" val="10000"/>
                  </a:ext>
                </a:extLst>
              </a:tr>
              <a:tr h="194310">
                <a:tc>
                  <a:txBody>
                    <a:bodyPr/>
                    <a:lstStyle/>
                    <a:p>
                      <a:r>
                        <a:rPr lang="en-US" sz="1100" dirty="0">
                          <a:solidFill>
                            <a:schemeClr val="bg1"/>
                          </a:solidFill>
                        </a:rPr>
                        <a:t>T1 </a:t>
                      </a:r>
                      <a:r>
                        <a:rPr lang="mr-IN" sz="1100" dirty="0">
                          <a:solidFill>
                            <a:schemeClr val="bg1"/>
                          </a:solidFill>
                        </a:rPr>
                        <a:t>–</a:t>
                      </a:r>
                      <a:r>
                        <a:rPr lang="en-US" sz="1100" dirty="0">
                          <a:solidFill>
                            <a:schemeClr val="bg1"/>
                          </a:solidFill>
                        </a:rPr>
                        <a:t> API calls</a:t>
                      </a:r>
                    </a:p>
                  </a:txBody>
                  <a:tcPr marL="34290" marR="34290" marT="17145" marB="17145">
                    <a:solidFill>
                      <a:schemeClr val="accent1"/>
                    </a:solidFill>
                  </a:tcPr>
                </a:tc>
                <a:tc>
                  <a:txBody>
                    <a:bodyPr/>
                    <a:lstStyle/>
                    <a:p>
                      <a:pPr algn="ctr"/>
                      <a:r>
                        <a:rPr lang="en-US" sz="1000" dirty="0"/>
                        <a:t>5.8 </a:t>
                      </a:r>
                      <a:r>
                        <a:rPr lang="en-US" sz="1000" b="1" dirty="0">
                          <a:solidFill>
                            <a:srgbClr val="00B050"/>
                          </a:solidFill>
                        </a:rPr>
                        <a:t>+0.2</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b="0" dirty="0">
                          <a:solidFill>
                            <a:schemeClr val="tx1"/>
                          </a:solidFill>
                        </a:rPr>
                        <a:t>60.0</a:t>
                      </a:r>
                      <a:r>
                        <a:rPr lang="en-US" sz="1000" dirty="0">
                          <a:solidFill>
                            <a:schemeClr val="bg1"/>
                          </a:solidFill>
                        </a:rPr>
                        <a:t> </a:t>
                      </a:r>
                      <a:r>
                        <a:rPr lang="en-US" sz="1000" b="1" dirty="0">
                          <a:solidFill>
                            <a:srgbClr val="FF0000"/>
                          </a:solidFill>
                        </a:rPr>
                        <a:t>-40.0</a:t>
                      </a:r>
                    </a:p>
                  </a:txBody>
                  <a:tcPr marL="34290" marR="34290" marT="17145" marB="17145">
                    <a:solidFill>
                      <a:schemeClr val="accent2">
                        <a:lumMod val="20000"/>
                        <a:lumOff val="80000"/>
                      </a:schemeClr>
                    </a:solidFill>
                  </a:tcPr>
                </a:tc>
                <a:tc>
                  <a:txBody>
                    <a:bodyPr/>
                    <a:lstStyle/>
                    <a:p>
                      <a:pPr algn="ctr"/>
                      <a:r>
                        <a:rPr lang="en-US" sz="1000" b="1" dirty="0">
                          <a:solidFill>
                            <a:schemeClr val="tx1"/>
                          </a:solidFill>
                        </a:rPr>
                        <a:t>72.3</a:t>
                      </a:r>
                      <a:r>
                        <a:rPr lang="en-US" sz="1000" b="1" dirty="0">
                          <a:solidFill>
                            <a:schemeClr val="bg1"/>
                          </a:solidFill>
                        </a:rPr>
                        <a:t> </a:t>
                      </a:r>
                      <a:r>
                        <a:rPr lang="en-US" sz="1000" b="1" dirty="0">
                          <a:solidFill>
                            <a:srgbClr val="FF0000"/>
                          </a:solidFill>
                        </a:rPr>
                        <a:t>-27.6</a:t>
                      </a:r>
                    </a:p>
                  </a:txBody>
                  <a:tcPr marL="34290" marR="34290" marT="17145" marB="17145">
                    <a:solidFill>
                      <a:schemeClr val="accent2">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1"/>
                  </a:ext>
                </a:extLst>
              </a:tr>
              <a:tr h="194310">
                <a:tc>
                  <a:txBody>
                    <a:bodyPr/>
                    <a:lstStyle/>
                    <a:p>
                      <a:r>
                        <a:rPr lang="en-US" sz="1100" dirty="0">
                          <a:solidFill>
                            <a:schemeClr val="bg1"/>
                          </a:solidFill>
                        </a:rPr>
                        <a:t>T2</a:t>
                      </a:r>
                      <a:r>
                        <a:rPr lang="en-US" sz="1100" baseline="0" dirty="0">
                          <a:solidFill>
                            <a:schemeClr val="bg1"/>
                          </a:solidFill>
                        </a:rPr>
                        <a:t> </a:t>
                      </a:r>
                      <a:r>
                        <a:rPr lang="mr-IN" sz="1100" dirty="0">
                          <a:solidFill>
                            <a:schemeClr val="bg1"/>
                          </a:solidFill>
                        </a:rPr>
                        <a:t>–</a:t>
                      </a:r>
                      <a:r>
                        <a:rPr lang="en-US" sz="1100" dirty="0">
                          <a:solidFill>
                            <a:schemeClr val="bg1"/>
                          </a:solidFill>
                        </a:rPr>
                        <a:t> Update API calls</a:t>
                      </a:r>
                      <a:r>
                        <a:rPr lang="en-US" sz="1100" baseline="0" dirty="0">
                          <a:solidFill>
                            <a:schemeClr val="bg1"/>
                          </a:solidFill>
                        </a:rPr>
                        <a:t> </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3.5 </a:t>
                      </a:r>
                      <a:r>
                        <a:rPr lang="en-US" sz="1000" b="1" dirty="0">
                          <a:solidFill>
                            <a:srgbClr val="00B050"/>
                          </a:solidFill>
                        </a:rPr>
                        <a:t>+0.1</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68.3 </a:t>
                      </a:r>
                      <a:r>
                        <a:rPr lang="en-US" sz="1000" b="1" dirty="0">
                          <a:solidFill>
                            <a:srgbClr val="FF0000"/>
                          </a:solidFill>
                        </a:rPr>
                        <a:t>-0.1</a:t>
                      </a:r>
                    </a:p>
                  </a:txBody>
                  <a:tcPr marL="34290" marR="34290" marT="17145" marB="17145">
                    <a:solidFill>
                      <a:schemeClr val="accent2">
                        <a:lumMod val="20000"/>
                        <a:lumOff val="80000"/>
                      </a:schemeClr>
                    </a:solidFill>
                  </a:tcPr>
                </a:tc>
                <a:tc>
                  <a:txBody>
                    <a:bodyPr/>
                    <a:lstStyle/>
                    <a:p>
                      <a:pPr algn="ctr"/>
                      <a:r>
                        <a:rPr lang="en-US" sz="1000" b="1" dirty="0">
                          <a:solidFill>
                            <a:schemeClr val="tx1"/>
                          </a:solidFill>
                        </a:rPr>
                        <a:t>78.9</a:t>
                      </a:r>
                      <a:r>
                        <a:rPr lang="en-US" sz="1000" b="1" dirty="0">
                          <a:solidFill>
                            <a:schemeClr val="bg1"/>
                          </a:solidFill>
                        </a:rPr>
                        <a:t> </a:t>
                      </a:r>
                      <a:r>
                        <a:rPr lang="en-US" sz="1000" b="1" dirty="0">
                          <a:solidFill>
                            <a:srgbClr val="FF0000"/>
                          </a:solidFill>
                        </a:rPr>
                        <a:t>-21.1</a:t>
                      </a:r>
                    </a:p>
                  </a:txBody>
                  <a:tcPr marL="34290" marR="34290" marT="17145" marB="17145">
                    <a:solidFill>
                      <a:schemeClr val="accent2">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2"/>
                  </a:ext>
                </a:extLst>
              </a:tr>
              <a:tr h="194310">
                <a:tc>
                  <a:txBody>
                    <a:bodyPr/>
                    <a:lstStyle/>
                    <a:p>
                      <a:r>
                        <a:rPr lang="en-US" sz="1100" dirty="0">
                          <a:solidFill>
                            <a:schemeClr val="bg1"/>
                          </a:solidFill>
                        </a:rPr>
                        <a:t>T3</a:t>
                      </a:r>
                      <a:r>
                        <a:rPr lang="en-US" sz="1100" baseline="0" dirty="0">
                          <a:solidFill>
                            <a:schemeClr val="bg1"/>
                          </a:solidFill>
                        </a:rPr>
                        <a:t> </a:t>
                      </a:r>
                      <a:r>
                        <a:rPr lang="mr-IN" sz="1100" dirty="0">
                          <a:solidFill>
                            <a:schemeClr val="bg1"/>
                          </a:solidFill>
                        </a:rPr>
                        <a:t>–</a:t>
                      </a:r>
                      <a:r>
                        <a:rPr lang="en-US" sz="1100" dirty="0">
                          <a:solidFill>
                            <a:schemeClr val="bg1"/>
                          </a:solidFill>
                        </a:rPr>
                        <a:t> Show options</a:t>
                      </a:r>
                    </a:p>
                  </a:txBody>
                  <a:tcPr marL="34290" marR="34290" marT="17145" marB="17145">
                    <a:solidFill>
                      <a:schemeClr val="accent1"/>
                    </a:solidFill>
                  </a:tcPr>
                </a:tc>
                <a:tc>
                  <a:txBody>
                    <a:bodyPr/>
                    <a:lstStyle/>
                    <a:p>
                      <a:pPr algn="ctr"/>
                      <a:r>
                        <a:rPr lang="en-US" sz="1000" dirty="0"/>
                        <a:t>8.3 </a:t>
                      </a:r>
                      <a:r>
                        <a:rPr lang="en-US" sz="1000" b="1" dirty="0">
                          <a:solidFill>
                            <a:srgbClr val="00B050"/>
                          </a:solidFill>
                        </a:rPr>
                        <a:t>+0.3</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65.0 </a:t>
                      </a:r>
                      <a:r>
                        <a:rPr lang="en-US" sz="1000" b="1" dirty="0">
                          <a:solidFill>
                            <a:srgbClr val="00B050"/>
                          </a:solidFill>
                        </a:rPr>
                        <a:t>+0.1</a:t>
                      </a:r>
                    </a:p>
                  </a:txBody>
                  <a:tcPr marL="34290" marR="34290" marT="17145" marB="17145">
                    <a:solidFill>
                      <a:schemeClr val="accent1">
                        <a:lumMod val="20000"/>
                        <a:lumOff val="80000"/>
                      </a:schemeClr>
                    </a:solidFill>
                  </a:tcPr>
                </a:tc>
                <a:tc>
                  <a:txBody>
                    <a:bodyPr/>
                    <a:lstStyle/>
                    <a:p>
                      <a:pPr algn="ctr"/>
                      <a:r>
                        <a:rPr lang="en-US" sz="1000" b="1" dirty="0"/>
                        <a:t>74.4 </a:t>
                      </a:r>
                      <a:r>
                        <a:rPr lang="en-US" sz="1000" b="1" dirty="0">
                          <a:solidFill>
                            <a:srgbClr val="FF0000"/>
                          </a:solidFill>
                        </a:rPr>
                        <a:t>-0.5</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3"/>
                  </a:ext>
                </a:extLst>
              </a:tr>
              <a:tr h="194310">
                <a:tc>
                  <a:txBody>
                    <a:bodyPr/>
                    <a:lstStyle/>
                    <a:p>
                      <a:r>
                        <a:rPr lang="en-US" sz="1100" dirty="0">
                          <a:solidFill>
                            <a:schemeClr val="bg1"/>
                          </a:solidFill>
                        </a:rPr>
                        <a:t>T4</a:t>
                      </a:r>
                      <a:r>
                        <a:rPr lang="en-US" sz="1100" baseline="0" dirty="0">
                          <a:solidFill>
                            <a:schemeClr val="bg1"/>
                          </a:solidFill>
                        </a:rPr>
                        <a:t> </a:t>
                      </a:r>
                      <a:r>
                        <a:rPr lang="mr-IN" sz="1100" dirty="0">
                          <a:solidFill>
                            <a:schemeClr val="bg1"/>
                          </a:solidFill>
                        </a:rPr>
                        <a:t>–</a:t>
                      </a:r>
                      <a:r>
                        <a:rPr lang="en-US" sz="1100" dirty="0">
                          <a:solidFill>
                            <a:schemeClr val="bg1"/>
                          </a:solidFill>
                        </a:rPr>
                        <a:t> Extra information</a:t>
                      </a:r>
                    </a:p>
                  </a:txBody>
                  <a:tcPr marL="34290" marR="34290" marT="17145" marB="17145">
                    <a:solidFill>
                      <a:schemeClr val="accent1"/>
                    </a:solidFill>
                  </a:tcPr>
                </a:tc>
                <a:tc>
                  <a:txBody>
                    <a:bodyPr/>
                    <a:lstStyle/>
                    <a:p>
                      <a:pPr algn="ctr"/>
                      <a:r>
                        <a:rPr lang="en-US" sz="1000" dirty="0"/>
                        <a:t>9.8 </a:t>
                      </a:r>
                      <a:r>
                        <a:rPr lang="en-US" sz="1000" b="1" dirty="0">
                          <a:solidFill>
                            <a:srgbClr val="00B050"/>
                          </a:solidFill>
                        </a:rPr>
                        <a:t>+0.3</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57.0 </a:t>
                      </a:r>
                      <a:r>
                        <a:rPr lang="en-US" sz="1000" b="1" dirty="0">
                          <a:solidFill>
                            <a:srgbClr val="FF0000"/>
                          </a:solidFill>
                        </a:rPr>
                        <a:t>-0.2</a:t>
                      </a:r>
                    </a:p>
                  </a:txBody>
                  <a:tcPr marL="34290" marR="34290" marT="17145" marB="17145">
                    <a:solidFill>
                      <a:schemeClr val="accent1">
                        <a:lumMod val="20000"/>
                        <a:lumOff val="80000"/>
                      </a:schemeClr>
                    </a:solidFill>
                  </a:tcPr>
                </a:tc>
                <a:tc>
                  <a:txBody>
                    <a:bodyPr/>
                    <a:lstStyle/>
                    <a:p>
                      <a:pPr algn="ctr"/>
                      <a:r>
                        <a:rPr lang="en-US" sz="1000" b="1" dirty="0"/>
                        <a:t>57.6 </a:t>
                      </a:r>
                      <a:r>
                        <a:rPr lang="en-US" sz="1000" b="1" dirty="0">
                          <a:solidFill>
                            <a:srgbClr val="FF0000"/>
                          </a:solidFill>
                        </a:rPr>
                        <a:t>-1.9</a:t>
                      </a:r>
                    </a:p>
                  </a:txBody>
                  <a:tcPr marL="34290" marR="34290" marT="17145" marB="17145">
                    <a:solidFill>
                      <a:schemeClr val="accent1">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4"/>
                  </a:ext>
                </a:extLst>
              </a:tr>
              <a:tr h="194310">
                <a:tc>
                  <a:txBody>
                    <a:bodyPr/>
                    <a:lstStyle/>
                    <a:p>
                      <a:r>
                        <a:rPr lang="en-US" sz="1100" dirty="0">
                          <a:solidFill>
                            <a:schemeClr val="bg1"/>
                          </a:solidFill>
                        </a:rPr>
                        <a:t>T5</a:t>
                      </a:r>
                      <a:r>
                        <a:rPr lang="en-US" sz="1100" baseline="0" dirty="0">
                          <a:solidFill>
                            <a:schemeClr val="bg1"/>
                          </a:solidFill>
                        </a:rPr>
                        <a:t> </a:t>
                      </a:r>
                      <a:r>
                        <a:rPr lang="mr-IN" sz="1100" dirty="0">
                          <a:solidFill>
                            <a:schemeClr val="bg1"/>
                          </a:solidFill>
                        </a:rPr>
                        <a:t>–</a:t>
                      </a:r>
                      <a:r>
                        <a:rPr lang="en-US" sz="1100" dirty="0">
                          <a:solidFill>
                            <a:schemeClr val="bg1"/>
                          </a:solidFill>
                        </a:rPr>
                        <a:t> </a:t>
                      </a:r>
                      <a:r>
                        <a:rPr lang="en-US" sz="1100" baseline="0" dirty="0">
                          <a:solidFill>
                            <a:schemeClr val="bg1"/>
                          </a:solidFill>
                        </a:rPr>
                        <a:t> Full dialogs</a:t>
                      </a:r>
                      <a:endParaRPr lang="en-US" sz="1100" dirty="0">
                        <a:solidFill>
                          <a:schemeClr val="bg1"/>
                        </a:solidFill>
                      </a:endParaRPr>
                    </a:p>
                  </a:txBody>
                  <a:tcPr marL="34290" marR="34290" marT="17145" marB="17145">
                    <a:solidFill>
                      <a:schemeClr val="accent1"/>
                    </a:solidFill>
                  </a:tcPr>
                </a:tc>
                <a:tc>
                  <a:txBody>
                    <a:bodyPr/>
                    <a:lstStyle/>
                    <a:p>
                      <a:pPr algn="ctr"/>
                      <a:r>
                        <a:rPr lang="en-US" sz="1000" dirty="0"/>
                        <a:t>4.6 </a:t>
                      </a:r>
                      <a:r>
                        <a:rPr lang="en-US" sz="1000" b="1" dirty="0">
                          <a:solidFill>
                            <a:srgbClr val="00B050"/>
                          </a:solidFill>
                        </a:rPr>
                        <a:t>+0.0</a:t>
                      </a:r>
                    </a:p>
                  </a:txBody>
                  <a:tcPr marL="34290" marR="34290" marT="17145" marB="17145">
                    <a:solidFill>
                      <a:schemeClr val="accent1">
                        <a:lumMod val="20000"/>
                        <a:lumOff val="80000"/>
                      </a:schemeClr>
                    </a:solidFill>
                  </a:tcPr>
                </a:tc>
                <a:tc>
                  <a:txBody>
                    <a:bodyPr/>
                    <a:lstStyle/>
                    <a:p>
                      <a:pPr algn="ctr"/>
                      <a:r>
                        <a:rPr lang="en-US" sz="1000" dirty="0"/>
                        <a:t>/</a:t>
                      </a:r>
                    </a:p>
                  </a:txBody>
                  <a:tcPr marL="34290" marR="34290" marT="17145" marB="17145">
                    <a:solidFill>
                      <a:schemeClr val="accent1">
                        <a:lumMod val="20000"/>
                        <a:lumOff val="80000"/>
                      </a:schemeClr>
                    </a:solidFill>
                  </a:tcPr>
                </a:tc>
                <a:tc>
                  <a:txBody>
                    <a:bodyPr/>
                    <a:lstStyle/>
                    <a:p>
                      <a:pPr algn="ctr"/>
                      <a:r>
                        <a:rPr lang="en-US" sz="1000" dirty="0"/>
                        <a:t>48.2 </a:t>
                      </a:r>
                      <a:r>
                        <a:rPr lang="en-US" sz="1000" b="1" dirty="0">
                          <a:solidFill>
                            <a:srgbClr val="FF0000"/>
                          </a:solidFill>
                        </a:rPr>
                        <a:t>-27.2</a:t>
                      </a:r>
                    </a:p>
                  </a:txBody>
                  <a:tcPr marL="34290" marR="34290" marT="17145" marB="17145">
                    <a:solidFill>
                      <a:schemeClr val="accent1">
                        <a:lumMod val="20000"/>
                        <a:lumOff val="80000"/>
                      </a:schemeClr>
                    </a:solidFill>
                  </a:tcPr>
                </a:tc>
                <a:tc>
                  <a:txBody>
                    <a:bodyPr/>
                    <a:lstStyle/>
                    <a:p>
                      <a:pPr algn="ctr"/>
                      <a:r>
                        <a:rPr lang="en-US" sz="1000" b="1" dirty="0">
                          <a:solidFill>
                            <a:schemeClr val="tx1"/>
                          </a:solidFill>
                        </a:rPr>
                        <a:t>65.5</a:t>
                      </a:r>
                      <a:r>
                        <a:rPr lang="en-US" sz="1000" b="1" dirty="0">
                          <a:solidFill>
                            <a:schemeClr val="bg1"/>
                          </a:solidFill>
                        </a:rPr>
                        <a:t> </a:t>
                      </a:r>
                      <a:r>
                        <a:rPr lang="en-US" sz="1000" b="1" dirty="0">
                          <a:solidFill>
                            <a:srgbClr val="FF0000"/>
                          </a:solidFill>
                        </a:rPr>
                        <a:t>-30.6</a:t>
                      </a:r>
                    </a:p>
                  </a:txBody>
                  <a:tcPr marL="34290" marR="34290" marT="17145" marB="17145">
                    <a:solidFill>
                      <a:schemeClr val="accent2">
                        <a:lumMod val="20000"/>
                        <a:lumOff val="80000"/>
                      </a:schemeClr>
                    </a:solidFill>
                  </a:tcPr>
                </a:tc>
                <a:tc>
                  <a:txBody>
                    <a:bodyPr/>
                    <a:lstStyle/>
                    <a:p>
                      <a:pPr algn="ctr"/>
                      <a:r>
                        <a:rPr lang="en-US" sz="1000" i="1" dirty="0"/>
                        <a:t>100</a:t>
                      </a:r>
                    </a:p>
                  </a:txBody>
                  <a:tcPr marL="34290" marR="34290" marT="17145" marB="17145">
                    <a:solidFill>
                      <a:schemeClr val="accent1">
                        <a:lumMod val="20000"/>
                        <a:lumOff val="80000"/>
                      </a:schemeClr>
                    </a:solidFill>
                  </a:tcPr>
                </a:tc>
                <a:extLst>
                  <a:ext uri="{0D108BD9-81ED-4DB2-BD59-A6C34878D82A}">
                    <a16:rowId xmlns:a16="http://schemas.microsoft.com/office/drawing/2014/main" val="10005"/>
                  </a:ext>
                </a:extLst>
              </a:tr>
              <a:tr h="194310">
                <a:tc>
                  <a:txBody>
                    <a:bodyPr/>
                    <a:lstStyle/>
                    <a:p>
                      <a:r>
                        <a:rPr lang="en-US" sz="1100" dirty="0">
                          <a:solidFill>
                            <a:schemeClr val="tx1"/>
                          </a:solidFill>
                        </a:rPr>
                        <a:t>T6 </a:t>
                      </a:r>
                      <a:r>
                        <a:rPr lang="mr-IN" sz="1100" dirty="0">
                          <a:solidFill>
                            <a:schemeClr val="tx1"/>
                          </a:solidFill>
                        </a:rPr>
                        <a:t>–</a:t>
                      </a:r>
                      <a:r>
                        <a:rPr lang="en-US" sz="1100" dirty="0">
                          <a:solidFill>
                            <a:schemeClr val="tx1"/>
                          </a:solidFill>
                        </a:rPr>
                        <a:t> DSTC2</a:t>
                      </a:r>
                    </a:p>
                  </a:txBody>
                  <a:tcPr marL="34290" marR="34290" marT="17145" marB="17145">
                    <a:solidFill>
                      <a:schemeClr val="tx2">
                        <a:lumMod val="25000"/>
                        <a:lumOff val="75000"/>
                      </a:schemeClr>
                    </a:solidFill>
                  </a:tcPr>
                </a:tc>
                <a:tc>
                  <a:txBody>
                    <a:bodyPr/>
                    <a:lstStyle/>
                    <a:p>
                      <a:pPr algn="ctr"/>
                      <a:r>
                        <a:rPr lang="en-US" sz="1000" dirty="0"/>
                        <a:t>1.6</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22.6</a:t>
                      </a:r>
                    </a:p>
                  </a:txBody>
                  <a:tcPr marL="34290" marR="34290" marT="17145" marB="17145">
                    <a:solidFill>
                      <a:schemeClr val="tx2">
                        <a:lumMod val="10000"/>
                        <a:lumOff val="90000"/>
                      </a:schemeClr>
                    </a:solidFill>
                  </a:tcPr>
                </a:tc>
                <a:tc>
                  <a:txBody>
                    <a:bodyPr/>
                    <a:lstStyle/>
                    <a:p>
                      <a:pPr algn="ctr"/>
                      <a:r>
                        <a:rPr lang="en-US" sz="1000" b="1" dirty="0"/>
                        <a:t>41.1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6"/>
                  </a:ext>
                </a:extLst>
              </a:tr>
              <a:tr h="194310">
                <a:tc>
                  <a:txBody>
                    <a:bodyPr/>
                    <a:lstStyle/>
                    <a:p>
                      <a:r>
                        <a:rPr lang="en-US" sz="1100" dirty="0">
                          <a:solidFill>
                            <a:schemeClr val="tx1"/>
                          </a:solidFill>
                        </a:rPr>
                        <a:t>T7</a:t>
                      </a:r>
                      <a:r>
                        <a:rPr lang="en-US" sz="1100" baseline="0" dirty="0">
                          <a:solidFill>
                            <a:schemeClr val="tx1"/>
                          </a:solidFill>
                        </a:rPr>
                        <a:t> </a:t>
                      </a:r>
                      <a:r>
                        <a:rPr lang="mr-IN" sz="1100" dirty="0">
                          <a:solidFill>
                            <a:schemeClr val="tx1"/>
                          </a:solidFill>
                        </a:rPr>
                        <a:t>–</a:t>
                      </a:r>
                      <a:r>
                        <a:rPr lang="en-US" sz="1100" dirty="0">
                          <a:solidFill>
                            <a:schemeClr val="tx1"/>
                          </a:solidFill>
                        </a:rPr>
                        <a:t> Concierge</a:t>
                      </a:r>
                    </a:p>
                  </a:txBody>
                  <a:tcPr marL="34290" marR="34290" marT="17145" marB="17145">
                    <a:solidFill>
                      <a:schemeClr val="tx2">
                        <a:lumMod val="25000"/>
                        <a:lumOff val="75000"/>
                      </a:schemeClr>
                    </a:solidFill>
                  </a:tcPr>
                </a:tc>
                <a:tc>
                  <a:txBody>
                    <a:bodyPr/>
                    <a:lstStyle/>
                    <a:p>
                      <a:pPr algn="ctr"/>
                      <a:r>
                        <a:rPr lang="en-US" sz="1000" dirty="0"/>
                        <a:t>1.1</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tc>
                  <a:txBody>
                    <a:bodyPr/>
                    <a:lstStyle/>
                    <a:p>
                      <a:pPr algn="ctr"/>
                      <a:r>
                        <a:rPr lang="en-US" sz="1000" dirty="0"/>
                        <a:t>14.6</a:t>
                      </a:r>
                    </a:p>
                  </a:txBody>
                  <a:tcPr marL="34290" marR="34290" marT="17145" marB="17145">
                    <a:solidFill>
                      <a:schemeClr val="tx2">
                        <a:lumMod val="10000"/>
                        <a:lumOff val="90000"/>
                      </a:schemeClr>
                    </a:solidFill>
                  </a:tcPr>
                </a:tc>
                <a:tc>
                  <a:txBody>
                    <a:bodyPr/>
                    <a:lstStyle/>
                    <a:p>
                      <a:pPr algn="ctr"/>
                      <a:r>
                        <a:rPr lang="en-US" sz="1000" b="1" dirty="0"/>
                        <a:t>16.7</a:t>
                      </a:r>
                    </a:p>
                  </a:txBody>
                  <a:tcPr marL="34290" marR="34290" marT="17145" marB="17145">
                    <a:solidFill>
                      <a:schemeClr val="tx2">
                        <a:lumMod val="10000"/>
                        <a:lumOff val="90000"/>
                      </a:schemeClr>
                    </a:solidFill>
                  </a:tcPr>
                </a:tc>
                <a:tc>
                  <a:txBody>
                    <a:bodyPr/>
                    <a:lstStyle/>
                    <a:p>
                      <a:pPr algn="ctr"/>
                      <a:r>
                        <a:rPr lang="en-US" sz="1000" dirty="0"/>
                        <a:t>/</a:t>
                      </a:r>
                    </a:p>
                  </a:txBody>
                  <a:tcPr marL="34290" marR="34290" marT="17145" marB="17145">
                    <a:solidFill>
                      <a:schemeClr val="tx2">
                        <a:lumMod val="10000"/>
                        <a:lumOff val="90000"/>
                      </a:schemeClr>
                    </a:solidFill>
                  </a:tcPr>
                </a:tc>
                <a:extLst>
                  <a:ext uri="{0D108BD9-81ED-4DB2-BD59-A6C34878D82A}">
                    <a16:rowId xmlns:a16="http://schemas.microsoft.com/office/drawing/2014/main" val="10007"/>
                  </a:ext>
                </a:extLst>
              </a:tr>
            </a:tbl>
          </a:graphicData>
        </a:graphic>
      </p:graphicFrame>
      <p:sp>
        <p:nvSpPr>
          <p:cNvPr id="6" name="TextBox 5"/>
          <p:cNvSpPr txBox="1"/>
          <p:nvPr/>
        </p:nvSpPr>
        <p:spPr>
          <a:xfrm rot="21212671">
            <a:off x="222619" y="3119630"/>
            <a:ext cx="2437028" cy="66941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875" dirty="0"/>
              <a:t>What if Out-of-Vocabulary entities?</a:t>
            </a:r>
          </a:p>
        </p:txBody>
      </p:sp>
      <p:sp>
        <p:nvSpPr>
          <p:cNvPr id="7" name="TextBox 6"/>
          <p:cNvSpPr txBox="1"/>
          <p:nvPr/>
        </p:nvSpPr>
        <p:spPr>
          <a:xfrm>
            <a:off x="2832445" y="3127709"/>
            <a:ext cx="6089882" cy="380873"/>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875" dirty="0"/>
              <a:t>Adding type features can help to fix some limitations</a:t>
            </a:r>
          </a:p>
        </p:txBody>
      </p:sp>
      <p:graphicFrame>
        <p:nvGraphicFramePr>
          <p:cNvPr id="8" name="Table 7"/>
          <p:cNvGraphicFramePr>
            <a:graphicFrameLocks noGrp="1"/>
          </p:cNvGraphicFramePr>
          <p:nvPr>
            <p:extLst>
              <p:ext uri="{D42A27DB-BD31-4B8C-83A1-F6EECF244321}">
                <p14:modId xmlns:p14="http://schemas.microsoft.com/office/powerpoint/2010/main" val="1681063197"/>
              </p:ext>
            </p:extLst>
          </p:nvPr>
        </p:nvGraphicFramePr>
        <p:xfrm>
          <a:off x="6860474" y="358901"/>
          <a:ext cx="1028700" cy="1713816"/>
        </p:xfrm>
        <a:graphic>
          <a:graphicData uri="http://schemas.openxmlformats.org/drawingml/2006/table">
            <a:tbl>
              <a:tblPr firstRow="1" bandRow="1"/>
              <a:tblGrid>
                <a:gridCol w="1028700">
                  <a:extLst>
                    <a:ext uri="{9D8B030D-6E8A-4147-A177-3AD203B41FA5}">
                      <a16:colId xmlns:a16="http://schemas.microsoft.com/office/drawing/2014/main" val="20000"/>
                    </a:ext>
                  </a:extLst>
                </a:gridCol>
              </a:tblGrid>
              <a:tr h="472147">
                <a:tc>
                  <a:txBody>
                    <a:bodyPr/>
                    <a:lstStyle/>
                    <a:p>
                      <a:pPr algn="ctr"/>
                      <a:r>
                        <a:rPr lang="en-US" sz="1000" dirty="0">
                          <a:solidFill>
                            <a:schemeClr val="tx1"/>
                          </a:solidFill>
                          <a:latin typeface="+mj-lt"/>
                          <a:ea typeface="Helvetica Neue eText Pro" charset="0"/>
                          <a:cs typeface="Helvetica Neue eText Pro" charset="0"/>
                        </a:rPr>
                        <a:t>Memory Networks</a:t>
                      </a:r>
                    </a:p>
                    <a:p>
                      <a:pPr algn="ctr"/>
                      <a:r>
                        <a:rPr lang="en-US" sz="1000" dirty="0">
                          <a:solidFill>
                            <a:schemeClr val="tx1"/>
                          </a:solidFill>
                          <a:latin typeface="+mj-lt"/>
                          <a:ea typeface="Helvetica Neue eText Pro" charset="0"/>
                          <a:cs typeface="Helvetica Neue eText Pro" charset="0"/>
                        </a:rPr>
                        <a:t>+ type</a:t>
                      </a:r>
                      <a:r>
                        <a:rPr lang="en-US" sz="1000" baseline="0" dirty="0">
                          <a:solidFill>
                            <a:schemeClr val="tx1"/>
                          </a:solidFill>
                          <a:latin typeface="+mj-lt"/>
                          <a:ea typeface="Helvetica Neue eText Pro" charset="0"/>
                          <a:cs typeface="Helvetica Neue eText Pro" charset="0"/>
                        </a:rPr>
                        <a:t> features</a:t>
                      </a:r>
                      <a:endParaRPr lang="en-US" sz="1000" dirty="0">
                        <a:solidFill>
                          <a:schemeClr val="tx1"/>
                        </a:solidFill>
                        <a:latin typeface="+mj-lt"/>
                        <a:ea typeface="Helvetica Neue eText Pro" charset="0"/>
                        <a:cs typeface="Helvetica Neue eText Pro" charset="0"/>
                      </a:endParaRPr>
                    </a:p>
                  </a:txBody>
                  <a:tcPr marL="34290" marR="34290" marT="17145" marB="17145">
                    <a:solidFill>
                      <a:schemeClr val="accent4">
                        <a:lumMod val="20000"/>
                        <a:lumOff val="80000"/>
                      </a:schemeClr>
                    </a:solidFill>
                  </a:tcPr>
                </a:tc>
                <a:extLst>
                  <a:ext uri="{0D108BD9-81ED-4DB2-BD59-A6C34878D82A}">
                    <a16:rowId xmlns:a16="http://schemas.microsoft.com/office/drawing/2014/main" val="10000"/>
                  </a:ext>
                </a:extLst>
              </a:tr>
              <a:tr h="203721">
                <a:tc>
                  <a:txBody>
                    <a:bodyPr/>
                    <a:lstStyle/>
                    <a:p>
                      <a:pPr algn="ctr"/>
                      <a:r>
                        <a:rPr lang="en-US" sz="1000" b="1" dirty="0">
                          <a:solidFill>
                            <a:srgbClr val="0070C0"/>
                          </a:solidFill>
                        </a:rPr>
                        <a:t>96.5</a:t>
                      </a:r>
                    </a:p>
                  </a:txBody>
                  <a:tcPr marL="34290" marR="34290" marT="17145" marB="17145">
                    <a:solidFill>
                      <a:schemeClr val="accent4">
                        <a:lumMod val="60000"/>
                        <a:lumOff val="40000"/>
                      </a:schemeClr>
                    </a:solidFill>
                  </a:tcPr>
                </a:tc>
                <a:extLst>
                  <a:ext uri="{0D108BD9-81ED-4DB2-BD59-A6C34878D82A}">
                    <a16:rowId xmlns:a16="http://schemas.microsoft.com/office/drawing/2014/main" val="10001"/>
                  </a:ext>
                </a:extLst>
              </a:tr>
              <a:tr h="203721">
                <a:tc>
                  <a:txBody>
                    <a:bodyPr/>
                    <a:lstStyle/>
                    <a:p>
                      <a:pPr algn="ctr"/>
                      <a:r>
                        <a:rPr lang="en-US" sz="1000" b="1" dirty="0">
                          <a:solidFill>
                            <a:srgbClr val="0070C0"/>
                          </a:solidFill>
                        </a:rPr>
                        <a:t>94.5</a:t>
                      </a:r>
                    </a:p>
                  </a:txBody>
                  <a:tcPr marL="34290" marR="34290" marT="17145" marB="17145">
                    <a:solidFill>
                      <a:schemeClr val="accent4">
                        <a:lumMod val="60000"/>
                        <a:lumOff val="40000"/>
                      </a:schemeClr>
                    </a:solidFill>
                  </a:tcPr>
                </a:tc>
                <a:extLst>
                  <a:ext uri="{0D108BD9-81ED-4DB2-BD59-A6C34878D82A}">
                    <a16:rowId xmlns:a16="http://schemas.microsoft.com/office/drawing/2014/main" val="10002"/>
                  </a:ext>
                </a:extLst>
              </a:tr>
              <a:tr h="203721">
                <a:tc>
                  <a:txBody>
                    <a:bodyPr/>
                    <a:lstStyle/>
                    <a:p>
                      <a:pPr algn="ctr"/>
                      <a:r>
                        <a:rPr lang="en-US" sz="1000" b="1" dirty="0">
                          <a:solidFill>
                            <a:srgbClr val="0070C0"/>
                          </a:solidFill>
                        </a:rPr>
                        <a:t>75.2</a:t>
                      </a:r>
                    </a:p>
                  </a:txBody>
                  <a:tcPr marL="34290" marR="34290" marT="17145" marB="17145">
                    <a:solidFill>
                      <a:schemeClr val="accent4">
                        <a:lumMod val="20000"/>
                        <a:lumOff val="80000"/>
                      </a:schemeClr>
                    </a:solidFill>
                  </a:tcPr>
                </a:tc>
                <a:extLst>
                  <a:ext uri="{0D108BD9-81ED-4DB2-BD59-A6C34878D82A}">
                    <a16:rowId xmlns:a16="http://schemas.microsoft.com/office/drawing/2014/main" val="10003"/>
                  </a:ext>
                </a:extLst>
              </a:tr>
              <a:tr h="203721">
                <a:tc>
                  <a:txBody>
                    <a:bodyPr/>
                    <a:lstStyle/>
                    <a:p>
                      <a:pPr algn="ctr"/>
                      <a:r>
                        <a:rPr lang="en-US" sz="1000" b="1" dirty="0">
                          <a:solidFill>
                            <a:srgbClr val="0070C0"/>
                          </a:solidFill>
                        </a:rPr>
                        <a:t>100</a:t>
                      </a:r>
                    </a:p>
                  </a:txBody>
                  <a:tcPr marL="34290" marR="34290" marT="17145" marB="17145">
                    <a:solidFill>
                      <a:schemeClr val="accent4">
                        <a:lumMod val="60000"/>
                        <a:lumOff val="40000"/>
                      </a:schemeClr>
                    </a:solidFill>
                  </a:tcPr>
                </a:tc>
                <a:extLst>
                  <a:ext uri="{0D108BD9-81ED-4DB2-BD59-A6C34878D82A}">
                    <a16:rowId xmlns:a16="http://schemas.microsoft.com/office/drawing/2014/main" val="10004"/>
                  </a:ext>
                </a:extLst>
              </a:tr>
              <a:tr h="203721">
                <a:tc>
                  <a:txBody>
                    <a:bodyPr/>
                    <a:lstStyle/>
                    <a:p>
                      <a:pPr algn="ctr"/>
                      <a:r>
                        <a:rPr lang="en-US" sz="1000" b="1" dirty="0">
                          <a:solidFill>
                            <a:srgbClr val="0070C0"/>
                          </a:solidFill>
                        </a:rPr>
                        <a:t>77.7</a:t>
                      </a:r>
                    </a:p>
                  </a:txBody>
                  <a:tcPr marL="34290" marR="34290" marT="17145" marB="17145">
                    <a:solidFill>
                      <a:schemeClr val="accent4">
                        <a:lumMod val="20000"/>
                        <a:lumOff val="80000"/>
                      </a:schemeClr>
                    </a:solidFill>
                  </a:tcPr>
                </a:tc>
                <a:extLst>
                  <a:ext uri="{0D108BD9-81ED-4DB2-BD59-A6C34878D82A}">
                    <a16:rowId xmlns:a16="http://schemas.microsoft.com/office/drawing/2014/main" val="10005"/>
                  </a:ext>
                </a:extLst>
              </a:tr>
              <a:tr h="203721">
                <a:tc>
                  <a:txBody>
                    <a:bodyPr/>
                    <a:lstStyle/>
                    <a:p>
                      <a:pPr algn="ctr"/>
                      <a:r>
                        <a:rPr lang="en-US" sz="1000" b="1" dirty="0">
                          <a:solidFill>
                            <a:srgbClr val="0070C0"/>
                          </a:solidFill>
                        </a:rPr>
                        <a:t>41.0</a:t>
                      </a:r>
                    </a:p>
                  </a:txBody>
                  <a:tcPr marL="34290" marR="34290" marT="17145" marB="17145">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3" name="Title 2">
            <a:extLst>
              <a:ext uri="{FF2B5EF4-FFF2-40B4-BE49-F238E27FC236}">
                <a16:creationId xmlns:a16="http://schemas.microsoft.com/office/drawing/2014/main" id="{A11C838B-A22C-5749-B214-2822AD173E3A}"/>
              </a:ext>
            </a:extLst>
          </p:cNvPr>
          <p:cNvSpPr>
            <a:spLocks noGrp="1"/>
          </p:cNvSpPr>
          <p:nvPr>
            <p:ph type="title"/>
          </p:nvPr>
        </p:nvSpPr>
        <p:spPr/>
        <p:txBody>
          <a:bodyPr/>
          <a:lstStyle/>
          <a:p>
            <a:r>
              <a:rPr lang="en-US" dirty="0"/>
              <a:t>Dashboard</a:t>
            </a:r>
          </a:p>
        </p:txBody>
      </p:sp>
    </p:spTree>
    <p:extLst>
      <p:ext uri="{BB962C8B-B14F-4D97-AF65-F5344CB8AC3E}">
        <p14:creationId xmlns:p14="http://schemas.microsoft.com/office/powerpoint/2010/main" val="16755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57B0-8B68-4747-BD81-76C994F6E662}"/>
              </a:ext>
            </a:extLst>
          </p:cNvPr>
          <p:cNvSpPr>
            <a:spLocks noGrp="1"/>
          </p:cNvSpPr>
          <p:nvPr>
            <p:ph type="title"/>
          </p:nvPr>
        </p:nvSpPr>
        <p:spPr/>
        <p:txBody>
          <a:bodyPr/>
          <a:lstStyle/>
          <a:p>
            <a:r>
              <a:rPr lang="en-US" dirty="0"/>
              <a:t>Dialog / Chatbots</a:t>
            </a:r>
          </a:p>
        </p:txBody>
      </p:sp>
      <p:sp>
        <p:nvSpPr>
          <p:cNvPr id="3" name="Slide Number Placeholder 2">
            <a:extLst>
              <a:ext uri="{FF2B5EF4-FFF2-40B4-BE49-F238E27FC236}">
                <a16:creationId xmlns:a16="http://schemas.microsoft.com/office/drawing/2014/main" id="{9E1028FE-476E-7543-B197-1CC02192B2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61</a:t>
            </a:fld>
            <a:endParaRPr lang="en-GB"/>
          </a:p>
        </p:txBody>
      </p:sp>
    </p:spTree>
    <p:extLst>
      <p:ext uri="{BB962C8B-B14F-4D97-AF65-F5344CB8AC3E}">
        <p14:creationId xmlns:p14="http://schemas.microsoft.com/office/powerpoint/2010/main" val="2582450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8139-1684-3045-90A7-66A9C43CD395}"/>
              </a:ext>
            </a:extLst>
          </p:cNvPr>
          <p:cNvSpPr>
            <a:spLocks noGrp="1"/>
          </p:cNvSpPr>
          <p:nvPr>
            <p:ph type="title"/>
          </p:nvPr>
        </p:nvSpPr>
        <p:spPr/>
        <p:txBody>
          <a:bodyPr/>
          <a:lstStyle/>
          <a:p>
            <a:r>
              <a:rPr lang="en-US" dirty="0"/>
              <a:t>Eliza – A rule-base chatbot</a:t>
            </a:r>
          </a:p>
        </p:txBody>
      </p:sp>
      <p:sp>
        <p:nvSpPr>
          <p:cNvPr id="3" name="Text Placeholder 2">
            <a:extLst>
              <a:ext uri="{FF2B5EF4-FFF2-40B4-BE49-F238E27FC236}">
                <a16:creationId xmlns:a16="http://schemas.microsoft.com/office/drawing/2014/main" id="{6CD95957-D335-F34D-93E0-B8FDE2994E1B}"/>
              </a:ext>
            </a:extLst>
          </p:cNvPr>
          <p:cNvSpPr>
            <a:spLocks noGrp="1"/>
          </p:cNvSpPr>
          <p:nvPr>
            <p:ph type="body" idx="1"/>
          </p:nvPr>
        </p:nvSpPr>
        <p:spPr>
          <a:xfrm>
            <a:off x="311700" y="1152475"/>
            <a:ext cx="4959547" cy="3416400"/>
          </a:xfrm>
        </p:spPr>
        <p:txBody>
          <a:bodyPr/>
          <a:lstStyle/>
          <a:p>
            <a:endParaRPr lang="en-US" dirty="0"/>
          </a:p>
          <a:p>
            <a:r>
              <a:rPr lang="en-US" dirty="0"/>
              <a:t>Goal: Mimic the responses of a non-directional psychotherapist </a:t>
            </a:r>
          </a:p>
          <a:p>
            <a:endParaRPr lang="en-US" dirty="0"/>
          </a:p>
          <a:p>
            <a:r>
              <a:rPr lang="en-US" dirty="0"/>
              <a:t>Approach: Pattern matching and substitution rules and a memory/storage mechanism </a:t>
            </a:r>
          </a:p>
          <a:p>
            <a:endParaRPr lang="en-US" dirty="0"/>
          </a:p>
        </p:txBody>
      </p:sp>
      <p:sp>
        <p:nvSpPr>
          <p:cNvPr id="4" name="Slide Number Placeholder 3">
            <a:extLst>
              <a:ext uri="{FF2B5EF4-FFF2-40B4-BE49-F238E27FC236}">
                <a16:creationId xmlns:a16="http://schemas.microsoft.com/office/drawing/2014/main" id="{B7D73BF3-DC46-C14E-9AB3-745D22E4C8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62</a:t>
            </a:fld>
            <a:endParaRPr lang="en-GB"/>
          </a:p>
        </p:txBody>
      </p:sp>
      <p:pic>
        <p:nvPicPr>
          <p:cNvPr id="6" name="Picture 5">
            <a:extLst>
              <a:ext uri="{FF2B5EF4-FFF2-40B4-BE49-F238E27FC236}">
                <a16:creationId xmlns:a16="http://schemas.microsoft.com/office/drawing/2014/main" id="{3CCA0812-3E22-B04A-B9BF-85A4A6FFD2C9}"/>
              </a:ext>
            </a:extLst>
          </p:cNvPr>
          <p:cNvPicPr>
            <a:picLocks noChangeAspect="1"/>
          </p:cNvPicPr>
          <p:nvPr/>
        </p:nvPicPr>
        <p:blipFill>
          <a:blip r:embed="rId2"/>
          <a:stretch>
            <a:fillRect/>
          </a:stretch>
        </p:blipFill>
        <p:spPr>
          <a:xfrm>
            <a:off x="5579458" y="1152475"/>
            <a:ext cx="3441700" cy="2781300"/>
          </a:xfrm>
          <a:prstGeom prst="rect">
            <a:avLst/>
          </a:prstGeom>
        </p:spPr>
      </p:pic>
      <p:sp>
        <p:nvSpPr>
          <p:cNvPr id="7" name="TextBox 6">
            <a:extLst>
              <a:ext uri="{FF2B5EF4-FFF2-40B4-BE49-F238E27FC236}">
                <a16:creationId xmlns:a16="http://schemas.microsoft.com/office/drawing/2014/main" id="{92293920-B04F-964A-8975-0D21C423CAA4}"/>
              </a:ext>
            </a:extLst>
          </p:cNvPr>
          <p:cNvSpPr txBox="1"/>
          <p:nvPr/>
        </p:nvSpPr>
        <p:spPr>
          <a:xfrm>
            <a:off x="408705" y="915823"/>
            <a:ext cx="2382768" cy="338554"/>
          </a:xfrm>
          <a:prstGeom prst="rect">
            <a:avLst/>
          </a:prstGeom>
          <a:noFill/>
        </p:spPr>
        <p:txBody>
          <a:bodyPr wrap="square" rtlCol="0">
            <a:spAutoFit/>
          </a:bodyPr>
          <a:lstStyle/>
          <a:p>
            <a:r>
              <a:rPr lang="en-US" sz="1600" dirty="0">
                <a:solidFill>
                  <a:schemeClr val="bg1">
                    <a:lumMod val="50000"/>
                  </a:schemeClr>
                </a:solidFill>
              </a:rPr>
              <a:t>Weizenbaum,1966</a:t>
            </a:r>
            <a:endParaRPr lang="en-US" sz="1600" dirty="0"/>
          </a:p>
        </p:txBody>
      </p:sp>
    </p:spTree>
    <p:extLst>
      <p:ext uri="{BB962C8B-B14F-4D97-AF65-F5344CB8AC3E}">
        <p14:creationId xmlns:p14="http://schemas.microsoft.com/office/powerpoint/2010/main" val="4054552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EA7731-58C5-844F-9D78-58ED46F9D5D3}"/>
              </a:ext>
            </a:extLst>
          </p:cNvPr>
          <p:cNvSpPr>
            <a:spLocks noGrp="1"/>
          </p:cNvSpPr>
          <p:nvPr>
            <p:ph type="title"/>
          </p:nvPr>
        </p:nvSpPr>
        <p:spPr/>
        <p:txBody>
          <a:bodyPr/>
          <a:lstStyle/>
          <a:p>
            <a:r>
              <a:rPr lang="en-US" dirty="0"/>
              <a:t>Datasets for chit-chat</a:t>
            </a:r>
          </a:p>
        </p:txBody>
      </p:sp>
      <p:sp>
        <p:nvSpPr>
          <p:cNvPr id="7" name="Text Placeholder 6">
            <a:extLst>
              <a:ext uri="{FF2B5EF4-FFF2-40B4-BE49-F238E27FC236}">
                <a16:creationId xmlns:a16="http://schemas.microsoft.com/office/drawing/2014/main" id="{7893503B-6BDB-3B40-8380-CE3E87648556}"/>
              </a:ext>
            </a:extLst>
          </p:cNvPr>
          <p:cNvSpPr>
            <a:spLocks noGrp="1"/>
          </p:cNvSpPr>
          <p:nvPr>
            <p:ph type="body" idx="1"/>
          </p:nvPr>
        </p:nvSpPr>
        <p:spPr>
          <a:xfrm>
            <a:off x="311700" y="959739"/>
            <a:ext cx="8520600" cy="3416400"/>
          </a:xfrm>
        </p:spPr>
        <p:txBody>
          <a:bodyPr/>
          <a:lstStyle/>
          <a:p>
            <a:r>
              <a:rPr lang="en-US" dirty="0">
                <a:solidFill>
                  <a:srgbClr val="0070C0"/>
                </a:solidFill>
              </a:rPr>
              <a:t>Twitter</a:t>
            </a:r>
            <a:br>
              <a:rPr lang="en-US" dirty="0"/>
            </a:br>
            <a:r>
              <a:rPr lang="en-US" dirty="0"/>
              <a:t>2.6 million query-response pairs. </a:t>
            </a:r>
          </a:p>
          <a:p>
            <a:r>
              <a:rPr lang="en-US" dirty="0" err="1">
                <a:solidFill>
                  <a:srgbClr val="0070C0"/>
                </a:solidFill>
              </a:rPr>
              <a:t>OpenSubtitles</a:t>
            </a:r>
            <a:br>
              <a:rPr lang="en-US" dirty="0"/>
            </a:br>
            <a:r>
              <a:rPr lang="en-US" dirty="0"/>
              <a:t>&gt;2.5 billion sentences</a:t>
            </a:r>
            <a:br>
              <a:rPr lang="en-US" dirty="0"/>
            </a:br>
            <a:r>
              <a:rPr lang="en-US" dirty="0"/>
              <a:t>not speaker aligned </a:t>
            </a:r>
          </a:p>
          <a:p>
            <a:r>
              <a:rPr lang="en-US" dirty="0" err="1">
                <a:solidFill>
                  <a:srgbClr val="0070C0"/>
                </a:solidFill>
              </a:rPr>
              <a:t>SubTle</a:t>
            </a:r>
            <a:br>
              <a:rPr lang="en-US" dirty="0"/>
            </a:br>
            <a:r>
              <a:rPr lang="en-US" dirty="0"/>
              <a:t>6.7 million utterances in 3.35 dialogs</a:t>
            </a:r>
            <a:br>
              <a:rPr lang="en-US" dirty="0"/>
            </a:br>
            <a:r>
              <a:rPr lang="en-US" dirty="0"/>
              <a:t>speaker aligned </a:t>
            </a:r>
          </a:p>
          <a:p>
            <a:r>
              <a:rPr lang="en-US" dirty="0">
                <a:solidFill>
                  <a:srgbClr val="0070C0"/>
                </a:solidFill>
              </a:rPr>
              <a:t>Ubuntu Dialogue Corpus</a:t>
            </a:r>
            <a:br>
              <a:rPr lang="en-US" dirty="0"/>
            </a:br>
            <a:r>
              <a:rPr lang="en-US" dirty="0"/>
              <a:t>930k dialogs with average 7.71 turns each </a:t>
            </a:r>
          </a:p>
          <a:p>
            <a:r>
              <a:rPr lang="en-US" dirty="0" err="1">
                <a:solidFill>
                  <a:srgbClr val="C00000"/>
                </a:solidFill>
              </a:rPr>
              <a:t>PersonaChat</a:t>
            </a:r>
            <a:r>
              <a:rPr lang="en-US" dirty="0">
                <a:solidFill>
                  <a:srgbClr val="C00000"/>
                </a:solidFill>
              </a:rPr>
              <a:t> – humans were given personas and asked to converse </a:t>
            </a:r>
            <a:br>
              <a:rPr lang="en-US" dirty="0">
                <a:solidFill>
                  <a:srgbClr val="C00000"/>
                </a:solidFill>
              </a:rPr>
            </a:br>
            <a:r>
              <a:rPr lang="en-US" dirty="0">
                <a:solidFill>
                  <a:srgbClr val="C00000"/>
                </a:solidFill>
              </a:rPr>
              <a:t>164,356 utterances over 10,981 dialogs </a:t>
            </a:r>
          </a:p>
          <a:p>
            <a:endParaRPr lang="en-US" dirty="0"/>
          </a:p>
        </p:txBody>
      </p:sp>
      <p:sp>
        <p:nvSpPr>
          <p:cNvPr id="5" name="Slide Number Placeholder 4">
            <a:extLst>
              <a:ext uri="{FF2B5EF4-FFF2-40B4-BE49-F238E27FC236}">
                <a16:creationId xmlns:a16="http://schemas.microsoft.com/office/drawing/2014/main" id="{5E247559-1644-8244-9941-DB19A2FA65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63</a:t>
            </a:fld>
            <a:endParaRPr lang="en-GB"/>
          </a:p>
        </p:txBody>
      </p:sp>
      <p:sp>
        <p:nvSpPr>
          <p:cNvPr id="8" name="TextBox 7">
            <a:extLst>
              <a:ext uri="{FF2B5EF4-FFF2-40B4-BE49-F238E27FC236}">
                <a16:creationId xmlns:a16="http://schemas.microsoft.com/office/drawing/2014/main" id="{17242692-4FCB-394A-9589-30BA6CAF91BE}"/>
              </a:ext>
            </a:extLst>
          </p:cNvPr>
          <p:cNvSpPr txBox="1"/>
          <p:nvPr/>
        </p:nvSpPr>
        <p:spPr>
          <a:xfrm>
            <a:off x="4637315" y="959739"/>
            <a:ext cx="4506685" cy="738664"/>
          </a:xfrm>
          <a:prstGeom prst="rect">
            <a:avLst/>
          </a:prstGeom>
          <a:noFill/>
        </p:spPr>
        <p:txBody>
          <a:bodyPr wrap="square" rtlCol="0">
            <a:spAutoFit/>
          </a:bodyPr>
          <a:lstStyle/>
          <a:p>
            <a:r>
              <a:rPr lang="en-US" dirty="0"/>
              <a:t>“A Survey of Available Corpora for Building Data-Driven Dialogue Systems” (</a:t>
            </a:r>
            <a:r>
              <a:rPr lang="en-US" dirty="0" err="1"/>
              <a:t>Serban</a:t>
            </a:r>
            <a:r>
              <a:rPr lang="en-US" dirty="0"/>
              <a:t> et al. 2017) </a:t>
            </a:r>
          </a:p>
          <a:p>
            <a:endParaRPr lang="en-US" dirty="0"/>
          </a:p>
        </p:txBody>
      </p:sp>
    </p:spTree>
    <p:extLst>
      <p:ext uri="{BB962C8B-B14F-4D97-AF65-F5344CB8AC3E}">
        <p14:creationId xmlns:p14="http://schemas.microsoft.com/office/powerpoint/2010/main" val="4017751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55" y="-285873"/>
            <a:ext cx="7279712" cy="5455748"/>
          </a:xfrm>
          <a:prstGeom prst="rect">
            <a:avLst/>
          </a:prstGeom>
        </p:spPr>
      </p:pic>
      <p:sp>
        <p:nvSpPr>
          <p:cNvPr id="4" name="TextBox 3">
            <a:extLst>
              <a:ext uri="{FF2B5EF4-FFF2-40B4-BE49-F238E27FC236}">
                <a16:creationId xmlns:a16="http://schemas.microsoft.com/office/drawing/2014/main" id="{2FD35046-0564-A847-9A93-E9A53DEA9A9A}"/>
              </a:ext>
            </a:extLst>
          </p:cNvPr>
          <p:cNvSpPr txBox="1"/>
          <p:nvPr/>
        </p:nvSpPr>
        <p:spPr>
          <a:xfrm>
            <a:off x="4731788" y="4640274"/>
            <a:ext cx="4961830" cy="323165"/>
          </a:xfrm>
          <a:prstGeom prst="rect">
            <a:avLst/>
          </a:prstGeom>
          <a:noFill/>
        </p:spPr>
        <p:txBody>
          <a:bodyPr wrap="square" rtlCol="0">
            <a:spAutoFit/>
          </a:bodyPr>
          <a:lstStyle/>
          <a:p>
            <a:r>
              <a:rPr lang="en-US" sz="1500" dirty="0">
                <a:solidFill>
                  <a:srgbClr val="0070C0"/>
                </a:solidFill>
              </a:rPr>
              <a:t>+ Kurt Shuster, Emily </a:t>
            </a:r>
            <a:r>
              <a:rPr lang="en-US" sz="1500" dirty="0" err="1">
                <a:solidFill>
                  <a:srgbClr val="0070C0"/>
                </a:solidFill>
              </a:rPr>
              <a:t>Dinan</a:t>
            </a:r>
            <a:r>
              <a:rPr lang="en-US" sz="1500" dirty="0">
                <a:solidFill>
                  <a:srgbClr val="0070C0"/>
                </a:solidFill>
              </a:rPr>
              <a:t>, Jack </a:t>
            </a:r>
            <a:r>
              <a:rPr lang="en-US" sz="1500" dirty="0" err="1">
                <a:solidFill>
                  <a:srgbClr val="0070C0"/>
                </a:solidFill>
              </a:rPr>
              <a:t>Urbanek</a:t>
            </a:r>
            <a:endParaRPr lang="en-US" sz="1500" dirty="0">
              <a:solidFill>
                <a:srgbClr val="0070C0"/>
              </a:solidFill>
            </a:endParaRPr>
          </a:p>
        </p:txBody>
      </p:sp>
    </p:spTree>
    <p:extLst>
      <p:ext uri="{BB962C8B-B14F-4D97-AF65-F5344CB8AC3E}">
        <p14:creationId xmlns:p14="http://schemas.microsoft.com/office/powerpoint/2010/main" val="388117802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4526"/>
          <a:stretch/>
        </p:blipFill>
        <p:spPr>
          <a:xfrm>
            <a:off x="507648" y="1008857"/>
            <a:ext cx="7918537" cy="4134644"/>
          </a:xfrm>
          <a:prstGeom prst="rect">
            <a:avLst/>
          </a:prstGeom>
        </p:spPr>
      </p:pic>
      <p:sp>
        <p:nvSpPr>
          <p:cNvPr id="4" name="TextBox 3">
            <a:extLst>
              <a:ext uri="{FF2B5EF4-FFF2-40B4-BE49-F238E27FC236}">
                <a16:creationId xmlns:a16="http://schemas.microsoft.com/office/drawing/2014/main" id="{CF93B9A3-2068-9D4E-B6CB-7FDB4944AAC7}"/>
              </a:ext>
            </a:extLst>
          </p:cNvPr>
          <p:cNvSpPr txBox="1"/>
          <p:nvPr/>
        </p:nvSpPr>
        <p:spPr>
          <a:xfrm>
            <a:off x="288875" y="242047"/>
            <a:ext cx="9012116" cy="461665"/>
          </a:xfrm>
          <a:prstGeom prst="rect">
            <a:avLst/>
          </a:prstGeom>
          <a:noFill/>
        </p:spPr>
        <p:txBody>
          <a:bodyPr wrap="square" rtlCol="0">
            <a:spAutoFit/>
          </a:bodyPr>
          <a:lstStyle/>
          <a:p>
            <a:r>
              <a:rPr lang="en-US" sz="2400" dirty="0" err="1">
                <a:solidFill>
                  <a:schemeClr val="bg1"/>
                </a:solidFill>
              </a:rPr>
              <a:t>PersonaChat</a:t>
            </a:r>
            <a:endParaRPr lang="en-US" sz="2400" dirty="0">
              <a:solidFill>
                <a:schemeClr val="bg1"/>
              </a:solidFill>
            </a:endParaRPr>
          </a:p>
        </p:txBody>
      </p:sp>
      <p:sp>
        <p:nvSpPr>
          <p:cNvPr id="3" name="TextBox 2">
            <a:extLst>
              <a:ext uri="{FF2B5EF4-FFF2-40B4-BE49-F238E27FC236}">
                <a16:creationId xmlns:a16="http://schemas.microsoft.com/office/drawing/2014/main" id="{81229357-EAEF-174D-97AF-927D85282BD2}"/>
              </a:ext>
            </a:extLst>
          </p:cNvPr>
          <p:cNvSpPr txBox="1"/>
          <p:nvPr/>
        </p:nvSpPr>
        <p:spPr>
          <a:xfrm>
            <a:off x="699247" y="703712"/>
            <a:ext cx="3388659" cy="305145"/>
          </a:xfrm>
          <a:prstGeom prst="rect">
            <a:avLst/>
          </a:prstGeom>
          <a:noFill/>
        </p:spPr>
        <p:txBody>
          <a:bodyPr wrap="square" rtlCol="0">
            <a:spAutoFit/>
          </a:bodyPr>
          <a:lstStyle/>
          <a:p>
            <a:r>
              <a:rPr lang="en-US" dirty="0"/>
              <a:t>Zhang et al., ACL’18</a:t>
            </a:r>
          </a:p>
        </p:txBody>
      </p:sp>
    </p:spTree>
    <p:extLst>
      <p:ext uri="{BB962C8B-B14F-4D97-AF65-F5344CB8AC3E}">
        <p14:creationId xmlns:p14="http://schemas.microsoft.com/office/powerpoint/2010/main" val="260643751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21D4-FC8D-4B45-B74D-A2E3A1734546}"/>
              </a:ext>
            </a:extLst>
          </p:cNvPr>
          <p:cNvSpPr>
            <a:spLocks noGrp="1"/>
          </p:cNvSpPr>
          <p:nvPr>
            <p:ph type="title"/>
          </p:nvPr>
        </p:nvSpPr>
        <p:spPr/>
        <p:txBody>
          <a:bodyPr/>
          <a:lstStyle/>
          <a:p>
            <a:r>
              <a:rPr lang="en-US" dirty="0"/>
              <a:t>A retrieval model</a:t>
            </a:r>
          </a:p>
        </p:txBody>
      </p:sp>
      <p:pic>
        <p:nvPicPr>
          <p:cNvPr id="7" name="Content Placeholder 6">
            <a:extLst>
              <a:ext uri="{FF2B5EF4-FFF2-40B4-BE49-F238E27FC236}">
                <a16:creationId xmlns:a16="http://schemas.microsoft.com/office/drawing/2014/main" id="{E2BC5301-B339-784F-BFF8-0DB9931C7676}"/>
              </a:ext>
            </a:extLst>
          </p:cNvPr>
          <p:cNvPicPr>
            <a:picLocks noGrp="1" noChangeAspect="1"/>
          </p:cNvPicPr>
          <p:nvPr>
            <p:ph idx="1"/>
          </p:nvPr>
        </p:nvPicPr>
        <p:blipFill>
          <a:blip r:embed="rId2"/>
          <a:stretch>
            <a:fillRect/>
          </a:stretch>
        </p:blipFill>
        <p:spPr>
          <a:xfrm>
            <a:off x="536762" y="1818901"/>
            <a:ext cx="7740964" cy="2511051"/>
          </a:xfrm>
        </p:spPr>
      </p:pic>
      <p:sp>
        <p:nvSpPr>
          <p:cNvPr id="4" name="Slide Number Placeholder 3">
            <a:extLst>
              <a:ext uri="{FF2B5EF4-FFF2-40B4-BE49-F238E27FC236}">
                <a16:creationId xmlns:a16="http://schemas.microsoft.com/office/drawing/2014/main" id="{E426F2F2-BAE0-DE46-8FEC-66EA67027EB9}"/>
              </a:ext>
            </a:extLst>
          </p:cNvPr>
          <p:cNvSpPr>
            <a:spLocks noGrp="1"/>
          </p:cNvSpPr>
          <p:nvPr>
            <p:ph type="sldNum" sz="quarter" idx="12"/>
          </p:nvPr>
        </p:nvSpPr>
        <p:spPr/>
        <p:txBody>
          <a:bodyPr/>
          <a:lstStyle/>
          <a:p>
            <a:fld id="{9F404EE8-4C17-194F-9ED2-FF58A6EC922A}" type="slidenum">
              <a:rPr lang="en-US" smtClean="0">
                <a:solidFill>
                  <a:prstClr val="black">
                    <a:tint val="75000"/>
                  </a:prstClr>
                </a:solidFill>
              </a:rPr>
              <a:pPr/>
              <a:t>66</a:t>
            </a:fld>
            <a:endParaRPr lang="en-US">
              <a:solidFill>
                <a:prstClr val="black">
                  <a:tint val="75000"/>
                </a:prstClr>
              </a:solidFill>
            </a:endParaRPr>
          </a:p>
        </p:txBody>
      </p:sp>
      <p:sp>
        <p:nvSpPr>
          <p:cNvPr id="8" name="TextBox 7">
            <a:extLst>
              <a:ext uri="{FF2B5EF4-FFF2-40B4-BE49-F238E27FC236}">
                <a16:creationId xmlns:a16="http://schemas.microsoft.com/office/drawing/2014/main" id="{C6391A6E-A8A6-7443-B3BF-DAEA54D630F7}"/>
              </a:ext>
            </a:extLst>
          </p:cNvPr>
          <p:cNvSpPr txBox="1"/>
          <p:nvPr/>
        </p:nvSpPr>
        <p:spPr>
          <a:xfrm>
            <a:off x="311700" y="1017725"/>
            <a:ext cx="3388659" cy="305145"/>
          </a:xfrm>
          <a:prstGeom prst="rect">
            <a:avLst/>
          </a:prstGeom>
          <a:noFill/>
        </p:spPr>
        <p:txBody>
          <a:bodyPr wrap="square" rtlCol="0">
            <a:spAutoFit/>
          </a:bodyPr>
          <a:lstStyle/>
          <a:p>
            <a:r>
              <a:rPr lang="en-US" dirty="0">
                <a:solidFill>
                  <a:schemeClr val="bg1">
                    <a:lumMod val="50000"/>
                  </a:schemeClr>
                </a:solidFill>
              </a:rPr>
              <a:t>Mazaré et al., EMNLP’18</a:t>
            </a:r>
          </a:p>
        </p:txBody>
      </p:sp>
    </p:spTree>
    <p:extLst>
      <p:ext uri="{BB962C8B-B14F-4D97-AF65-F5344CB8AC3E}">
        <p14:creationId xmlns:p14="http://schemas.microsoft.com/office/powerpoint/2010/main" val="2482465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42BF07-5FD1-D343-967B-0062643E3BA6}"/>
              </a:ext>
            </a:extLst>
          </p:cNvPr>
          <p:cNvPicPr>
            <a:picLocks noGrp="1" noChangeAspect="1"/>
          </p:cNvPicPr>
          <p:nvPr>
            <p:ph idx="1"/>
          </p:nvPr>
        </p:nvPicPr>
        <p:blipFill>
          <a:blip r:embed="rId2"/>
          <a:stretch>
            <a:fillRect/>
          </a:stretch>
        </p:blipFill>
        <p:spPr>
          <a:xfrm>
            <a:off x="845821" y="245770"/>
            <a:ext cx="7576175" cy="4897730"/>
          </a:xfrm>
        </p:spPr>
      </p:pic>
      <p:sp>
        <p:nvSpPr>
          <p:cNvPr id="6" name="Title 1">
            <a:extLst>
              <a:ext uri="{FF2B5EF4-FFF2-40B4-BE49-F238E27FC236}">
                <a16:creationId xmlns:a16="http://schemas.microsoft.com/office/drawing/2014/main" id="{4B71DE9E-C88F-7446-B7E1-5C5AD591A1D5}"/>
              </a:ext>
            </a:extLst>
          </p:cNvPr>
          <p:cNvSpPr>
            <a:spLocks noGrp="1"/>
          </p:cNvSpPr>
          <p:nvPr>
            <p:ph type="title"/>
          </p:nvPr>
        </p:nvSpPr>
        <p:spPr>
          <a:xfrm>
            <a:off x="438374" y="245770"/>
            <a:ext cx="7886700" cy="994172"/>
          </a:xfrm>
        </p:spPr>
        <p:txBody>
          <a:bodyPr/>
          <a:lstStyle/>
          <a:p>
            <a:r>
              <a:rPr lang="en-US" dirty="0"/>
              <a:t>A generative model</a:t>
            </a:r>
          </a:p>
        </p:txBody>
      </p:sp>
      <p:sp>
        <p:nvSpPr>
          <p:cNvPr id="4" name="TextBox 3">
            <a:extLst>
              <a:ext uri="{FF2B5EF4-FFF2-40B4-BE49-F238E27FC236}">
                <a16:creationId xmlns:a16="http://schemas.microsoft.com/office/drawing/2014/main" id="{14C34411-5512-164F-AFD2-EEDDE824B87F}"/>
              </a:ext>
            </a:extLst>
          </p:cNvPr>
          <p:cNvSpPr txBox="1"/>
          <p:nvPr/>
        </p:nvSpPr>
        <p:spPr>
          <a:xfrm>
            <a:off x="438374" y="742856"/>
            <a:ext cx="3388659" cy="305145"/>
          </a:xfrm>
          <a:prstGeom prst="rect">
            <a:avLst/>
          </a:prstGeom>
          <a:noFill/>
        </p:spPr>
        <p:txBody>
          <a:bodyPr wrap="square" rtlCol="0">
            <a:spAutoFit/>
          </a:bodyPr>
          <a:lstStyle/>
          <a:p>
            <a:r>
              <a:rPr lang="en-US" dirty="0">
                <a:solidFill>
                  <a:schemeClr val="bg1">
                    <a:lumMod val="50000"/>
                  </a:schemeClr>
                </a:solidFill>
              </a:rPr>
              <a:t>Zhang et al., ACL’18</a:t>
            </a:r>
          </a:p>
        </p:txBody>
      </p:sp>
    </p:spTree>
    <p:extLst>
      <p:ext uri="{BB962C8B-B14F-4D97-AF65-F5344CB8AC3E}">
        <p14:creationId xmlns:p14="http://schemas.microsoft.com/office/powerpoint/2010/main" val="17757497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2CFD-BECC-E448-A4FB-DA5944ADDA3A}"/>
              </a:ext>
            </a:extLst>
          </p:cNvPr>
          <p:cNvSpPr>
            <a:spLocks noGrp="1"/>
          </p:cNvSpPr>
          <p:nvPr>
            <p:ph type="title"/>
          </p:nvPr>
        </p:nvSpPr>
        <p:spPr/>
        <p:txBody>
          <a:bodyPr/>
          <a:lstStyle/>
          <a:p>
            <a:r>
              <a:rPr lang="en-US" dirty="0"/>
              <a:t>Automatic evaluation</a:t>
            </a:r>
          </a:p>
        </p:txBody>
      </p:sp>
      <p:pic>
        <p:nvPicPr>
          <p:cNvPr id="6" name="Content Placeholder 5">
            <a:extLst>
              <a:ext uri="{FF2B5EF4-FFF2-40B4-BE49-F238E27FC236}">
                <a16:creationId xmlns:a16="http://schemas.microsoft.com/office/drawing/2014/main" id="{7FE05D83-2101-9645-9AA0-B31B689243AE}"/>
              </a:ext>
            </a:extLst>
          </p:cNvPr>
          <p:cNvPicPr>
            <a:picLocks noGrp="1" noChangeAspect="1"/>
          </p:cNvPicPr>
          <p:nvPr>
            <p:ph idx="1"/>
          </p:nvPr>
        </p:nvPicPr>
        <p:blipFill>
          <a:blip r:embed="rId2"/>
          <a:stretch>
            <a:fillRect/>
          </a:stretch>
        </p:blipFill>
        <p:spPr>
          <a:xfrm>
            <a:off x="1377950" y="1425575"/>
            <a:ext cx="6388100" cy="2870200"/>
          </a:xfrm>
        </p:spPr>
      </p:pic>
      <p:sp>
        <p:nvSpPr>
          <p:cNvPr id="4" name="Slide Number Placeholder 3">
            <a:extLst>
              <a:ext uri="{FF2B5EF4-FFF2-40B4-BE49-F238E27FC236}">
                <a16:creationId xmlns:a16="http://schemas.microsoft.com/office/drawing/2014/main" id="{62D43751-F039-B343-8741-0322FEAA244B}"/>
              </a:ext>
            </a:extLst>
          </p:cNvPr>
          <p:cNvSpPr>
            <a:spLocks noGrp="1"/>
          </p:cNvSpPr>
          <p:nvPr>
            <p:ph type="sldNum" sz="quarter" idx="12"/>
          </p:nvPr>
        </p:nvSpPr>
        <p:spPr/>
        <p:txBody>
          <a:bodyPr/>
          <a:lstStyle/>
          <a:p>
            <a:fld id="{9F404EE8-4C17-194F-9ED2-FF58A6EC922A}" type="slidenum">
              <a:rPr lang="en-US" smtClean="0">
                <a:solidFill>
                  <a:prstClr val="black">
                    <a:tint val="75000"/>
                  </a:prstClr>
                </a:solidFill>
              </a:rPr>
              <a:pPr/>
              <a:t>68</a:t>
            </a:fld>
            <a:endParaRPr lang="en-US">
              <a:solidFill>
                <a:prstClr val="black">
                  <a:tint val="75000"/>
                </a:prstClr>
              </a:solidFill>
            </a:endParaRPr>
          </a:p>
        </p:txBody>
      </p:sp>
      <p:sp>
        <p:nvSpPr>
          <p:cNvPr id="7" name="Rounded Rectangle 6">
            <a:extLst>
              <a:ext uri="{FF2B5EF4-FFF2-40B4-BE49-F238E27FC236}">
                <a16:creationId xmlns:a16="http://schemas.microsoft.com/office/drawing/2014/main" id="{304205F9-E6CD-BD49-9C58-9FA295BF88A6}"/>
              </a:ext>
            </a:extLst>
          </p:cNvPr>
          <p:cNvSpPr/>
          <p:nvPr/>
        </p:nvSpPr>
        <p:spPr>
          <a:xfrm>
            <a:off x="3913094" y="3186953"/>
            <a:ext cx="2070848" cy="1008529"/>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0400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0FCF-C43D-794C-BC33-5EE62052A84F}"/>
              </a:ext>
            </a:extLst>
          </p:cNvPr>
          <p:cNvSpPr>
            <a:spLocks noGrp="1"/>
          </p:cNvSpPr>
          <p:nvPr>
            <p:ph type="title"/>
          </p:nvPr>
        </p:nvSpPr>
        <p:spPr>
          <a:xfrm>
            <a:off x="539153" y="148114"/>
            <a:ext cx="7886700" cy="448435"/>
          </a:xfrm>
        </p:spPr>
        <p:txBody>
          <a:bodyPr>
            <a:normAutofit fontScale="90000"/>
          </a:bodyPr>
          <a:lstStyle/>
          <a:p>
            <a:r>
              <a:rPr lang="en-US" sz="2700" dirty="0">
                <a:latin typeface="Gill Sans MT Condensed" panose="020B0506020104020203" pitchFamily="34" charset="77"/>
              </a:rPr>
              <a:t>Human Evaluation</a:t>
            </a:r>
            <a:endParaRPr lang="en-US" sz="2700" dirty="0"/>
          </a:p>
        </p:txBody>
      </p:sp>
      <p:pic>
        <p:nvPicPr>
          <p:cNvPr id="24" name="Picture 23">
            <a:extLst>
              <a:ext uri="{FF2B5EF4-FFF2-40B4-BE49-F238E27FC236}">
                <a16:creationId xmlns:a16="http://schemas.microsoft.com/office/drawing/2014/main" id="{242CECF0-2253-794D-B157-4B1E1D5315FC}"/>
              </a:ext>
            </a:extLst>
          </p:cNvPr>
          <p:cNvPicPr>
            <a:picLocks noChangeAspect="1"/>
          </p:cNvPicPr>
          <p:nvPr/>
        </p:nvPicPr>
        <p:blipFill>
          <a:blip r:embed="rId2"/>
          <a:stretch>
            <a:fillRect/>
          </a:stretch>
        </p:blipFill>
        <p:spPr>
          <a:xfrm>
            <a:off x="127674" y="1406835"/>
            <a:ext cx="4254209" cy="2342205"/>
          </a:xfrm>
          <a:prstGeom prst="rect">
            <a:avLst/>
          </a:prstGeom>
        </p:spPr>
      </p:pic>
      <p:pic>
        <p:nvPicPr>
          <p:cNvPr id="26" name="Picture 25">
            <a:extLst>
              <a:ext uri="{FF2B5EF4-FFF2-40B4-BE49-F238E27FC236}">
                <a16:creationId xmlns:a16="http://schemas.microsoft.com/office/drawing/2014/main" id="{6A4CBC38-23AC-7C4B-A67C-A0A01DD0789B}"/>
              </a:ext>
            </a:extLst>
          </p:cNvPr>
          <p:cNvPicPr>
            <a:picLocks noChangeAspect="1"/>
          </p:cNvPicPr>
          <p:nvPr/>
        </p:nvPicPr>
        <p:blipFill>
          <a:blip r:embed="rId3"/>
          <a:stretch>
            <a:fillRect/>
          </a:stretch>
        </p:blipFill>
        <p:spPr>
          <a:xfrm>
            <a:off x="2803417" y="2233793"/>
            <a:ext cx="4911833" cy="2760251"/>
          </a:xfrm>
          <a:prstGeom prst="rect">
            <a:avLst/>
          </a:prstGeom>
        </p:spPr>
      </p:pic>
      <p:sp>
        <p:nvSpPr>
          <p:cNvPr id="10" name="TextBox 9">
            <a:extLst>
              <a:ext uri="{FF2B5EF4-FFF2-40B4-BE49-F238E27FC236}">
                <a16:creationId xmlns:a16="http://schemas.microsoft.com/office/drawing/2014/main" id="{D47E2771-6535-5245-BAB3-88A0405DF731}"/>
              </a:ext>
            </a:extLst>
          </p:cNvPr>
          <p:cNvSpPr txBox="1"/>
          <p:nvPr/>
        </p:nvSpPr>
        <p:spPr>
          <a:xfrm>
            <a:off x="539154" y="596550"/>
            <a:ext cx="8387677" cy="577081"/>
          </a:xfrm>
          <a:prstGeom prst="rect">
            <a:avLst/>
          </a:prstGeom>
          <a:noFill/>
        </p:spPr>
        <p:txBody>
          <a:bodyPr wrap="square" rtlCol="0">
            <a:spAutoFit/>
          </a:bodyPr>
          <a:lstStyle/>
          <a:p>
            <a:r>
              <a:rPr lang="en-US" sz="1050" dirty="0"/>
              <a:t>We asked the human to evaluate their partner after the dialogue (we didn’t tell them if it’s a human or a bot).</a:t>
            </a:r>
          </a:p>
          <a:p>
            <a:r>
              <a:rPr lang="en-US" sz="1050" i="1" dirty="0"/>
              <a:t>NOTE: we also tried asking humans to evaluate fixed dialogues they didn’t take part in, but the scores were squashed towards the mean, crowd workers were not engaged. So we abandoned this approach.</a:t>
            </a:r>
          </a:p>
        </p:txBody>
      </p:sp>
    </p:spTree>
    <p:extLst>
      <p:ext uri="{BB962C8B-B14F-4D97-AF65-F5344CB8AC3E}">
        <p14:creationId xmlns:p14="http://schemas.microsoft.com/office/powerpoint/2010/main" val="657124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19" name="Google Shape;319;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305" name="Google Shape;305;p30"/>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Symbolic Approaches (until 2014 or so)</a:t>
            </a:r>
            <a:endParaRPr dirty="0"/>
          </a:p>
        </p:txBody>
      </p:sp>
      <p:sp>
        <p:nvSpPr>
          <p:cNvPr id="307" name="Google Shape;307;p30"/>
          <p:cNvSpPr txBox="1"/>
          <p:nvPr/>
        </p:nvSpPr>
        <p:spPr>
          <a:xfrm>
            <a:off x="61905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[Information Need]</a:t>
            </a:r>
            <a:endParaRPr sz="1000"/>
          </a:p>
        </p:txBody>
      </p:sp>
      <p:sp>
        <p:nvSpPr>
          <p:cNvPr id="308" name="Google Shape;308;p30"/>
          <p:cNvSpPr/>
          <p:nvPr/>
        </p:nvSpPr>
        <p:spPr>
          <a:xfrm>
            <a:off x="3506950" y="1772850"/>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a:t>
            </a:r>
            <a:endParaRPr sz="1200">
              <a:solidFill>
                <a:srgbClr val="FFFFFF"/>
              </a:solidFill>
            </a:endParaRPr>
          </a:p>
        </p:txBody>
      </p:sp>
      <p:sp>
        <p:nvSpPr>
          <p:cNvPr id="309" name="Google Shape;309;p30"/>
          <p:cNvSpPr/>
          <p:nvPr/>
        </p:nvSpPr>
        <p:spPr>
          <a:xfrm>
            <a:off x="5923725" y="1772838"/>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endParaRPr>
          </a:p>
        </p:txBody>
      </p:sp>
      <p:pic>
        <p:nvPicPr>
          <p:cNvPr id="310" name="Google Shape;310;p30" descr="Image result for question answer"/>
          <p:cNvPicPr preferRelativeResize="0"/>
          <p:nvPr/>
        </p:nvPicPr>
        <p:blipFill>
          <a:blip r:embed="rId3">
            <a:alphaModFix/>
          </a:blip>
          <a:stretch>
            <a:fillRect/>
          </a:stretch>
        </p:blipFill>
        <p:spPr>
          <a:xfrm>
            <a:off x="6015100" y="2134547"/>
            <a:ext cx="1794250" cy="1345700"/>
          </a:xfrm>
          <a:prstGeom prst="rect">
            <a:avLst/>
          </a:prstGeom>
          <a:noFill/>
          <a:ln>
            <a:noFill/>
          </a:ln>
        </p:spPr>
      </p:pic>
      <p:cxnSp>
        <p:nvCxnSpPr>
          <p:cNvPr id="311" name="Google Shape;311;p30"/>
          <p:cNvCxnSpPr/>
          <p:nvPr/>
        </p:nvCxnSpPr>
        <p:spPr>
          <a:xfrm>
            <a:off x="3287375" y="1643000"/>
            <a:ext cx="0" cy="2706000"/>
          </a:xfrm>
          <a:prstGeom prst="straightConnector1">
            <a:avLst/>
          </a:prstGeom>
          <a:noFill/>
          <a:ln w="9525" cap="flat" cmpd="sng">
            <a:solidFill>
              <a:srgbClr val="FF9900"/>
            </a:solidFill>
            <a:prstDash val="solid"/>
            <a:round/>
            <a:headEnd type="none" w="med" len="med"/>
            <a:tailEnd type="none" w="med" len="med"/>
          </a:ln>
        </p:spPr>
      </p:cxnSp>
      <p:pic>
        <p:nvPicPr>
          <p:cNvPr id="312" name="Google Shape;312;p30" descr="Image result for robot"/>
          <p:cNvPicPr preferRelativeResize="0"/>
          <p:nvPr/>
        </p:nvPicPr>
        <p:blipFill>
          <a:blip r:embed="rId4">
            <a:alphaModFix/>
          </a:blip>
          <a:stretch>
            <a:fillRect/>
          </a:stretch>
        </p:blipFill>
        <p:spPr>
          <a:xfrm>
            <a:off x="3046665" y="3820088"/>
            <a:ext cx="481402" cy="572700"/>
          </a:xfrm>
          <a:prstGeom prst="rect">
            <a:avLst/>
          </a:prstGeom>
          <a:noFill/>
          <a:ln>
            <a:noFill/>
          </a:ln>
        </p:spPr>
      </p:pic>
      <p:cxnSp>
        <p:nvCxnSpPr>
          <p:cNvPr id="313" name="Google Shape;313;p30"/>
          <p:cNvCxnSpPr/>
          <p:nvPr/>
        </p:nvCxnSpPr>
        <p:spPr>
          <a:xfrm>
            <a:off x="5724950" y="1677225"/>
            <a:ext cx="0" cy="2437500"/>
          </a:xfrm>
          <a:prstGeom prst="straightConnector1">
            <a:avLst/>
          </a:prstGeom>
          <a:noFill/>
          <a:ln w="9525" cap="flat" cmpd="sng">
            <a:solidFill>
              <a:srgbClr val="FF9900"/>
            </a:solidFill>
            <a:prstDash val="solid"/>
            <a:round/>
            <a:headEnd type="none" w="med" len="med"/>
            <a:tailEnd type="none" w="med" len="med"/>
          </a:ln>
        </p:spPr>
      </p:cxnSp>
      <p:pic>
        <p:nvPicPr>
          <p:cNvPr id="314" name="Google Shape;314;p30" descr="Image result for robot"/>
          <p:cNvPicPr preferRelativeResize="0"/>
          <p:nvPr/>
        </p:nvPicPr>
        <p:blipFill>
          <a:blip r:embed="rId4">
            <a:alphaModFix/>
          </a:blip>
          <a:stretch>
            <a:fillRect/>
          </a:stretch>
        </p:blipFill>
        <p:spPr>
          <a:xfrm>
            <a:off x="5483940" y="3820100"/>
            <a:ext cx="481402" cy="572700"/>
          </a:xfrm>
          <a:prstGeom prst="rect">
            <a:avLst/>
          </a:prstGeom>
          <a:noFill/>
          <a:ln>
            <a:noFill/>
          </a:ln>
        </p:spPr>
      </p:pic>
      <p:sp>
        <p:nvSpPr>
          <p:cNvPr id="315" name="Google Shape;315;p30"/>
          <p:cNvSpPr txBox="1"/>
          <p:nvPr/>
        </p:nvSpPr>
        <p:spPr>
          <a:xfrm>
            <a:off x="2747825" y="4461025"/>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converts into</a:t>
            </a:r>
            <a:endParaRPr sz="1000" b="1"/>
          </a:p>
        </p:txBody>
      </p:sp>
      <p:sp>
        <p:nvSpPr>
          <p:cNvPr id="316" name="Google Shape;316;p30"/>
          <p:cNvSpPr txBox="1"/>
          <p:nvPr/>
        </p:nvSpPr>
        <p:spPr>
          <a:xfrm>
            <a:off x="5381000" y="4461025"/>
            <a:ext cx="687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uses for</a:t>
            </a:r>
            <a:endParaRPr sz="1000" b="1"/>
          </a:p>
        </p:txBody>
      </p:sp>
      <p:sp>
        <p:nvSpPr>
          <p:cNvPr id="318" name="Google Shape;318;p30"/>
          <p:cNvSpPr txBox="1"/>
          <p:nvPr/>
        </p:nvSpPr>
        <p:spPr>
          <a:xfrm>
            <a:off x="3966463"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[Meaning]</a:t>
            </a:r>
            <a:endParaRPr sz="1000"/>
          </a:p>
        </p:txBody>
      </p:sp>
      <p:pic>
        <p:nvPicPr>
          <p:cNvPr id="19" name="Google Shape;497;p39" descr="Image result for meaning representation">
            <a:extLst>
              <a:ext uri="{FF2B5EF4-FFF2-40B4-BE49-F238E27FC236}">
                <a16:creationId xmlns:a16="http://schemas.microsoft.com/office/drawing/2014/main" id="{9D06E39E-C11C-9D4B-9097-0EA9A3938971}"/>
              </a:ext>
            </a:extLst>
          </p:cNvPr>
          <p:cNvPicPr preferRelativeResize="0"/>
          <p:nvPr/>
        </p:nvPicPr>
        <p:blipFill>
          <a:blip r:embed="rId5">
            <a:alphaModFix/>
          </a:blip>
          <a:stretch>
            <a:fillRect/>
          </a:stretch>
        </p:blipFill>
        <p:spPr>
          <a:xfrm>
            <a:off x="3910900" y="2009505"/>
            <a:ext cx="1169100" cy="1595795"/>
          </a:xfrm>
          <a:prstGeom prst="rect">
            <a:avLst/>
          </a:prstGeom>
          <a:noFill/>
          <a:ln>
            <a:noFill/>
          </a:ln>
        </p:spPr>
      </p:pic>
      <p:sp>
        <p:nvSpPr>
          <p:cNvPr id="20" name="Google Shape;186;p22">
            <a:extLst>
              <a:ext uri="{FF2B5EF4-FFF2-40B4-BE49-F238E27FC236}">
                <a16:creationId xmlns:a16="http://schemas.microsoft.com/office/drawing/2014/main" id="{545D5062-8973-334D-BC21-58FB1FFBC85D}"/>
              </a:ext>
            </a:extLst>
          </p:cNvPr>
          <p:cNvSpPr txBox="1"/>
          <p:nvPr/>
        </p:nvSpPr>
        <p:spPr>
          <a:xfrm>
            <a:off x="1351992" y="4048700"/>
            <a:ext cx="1266233"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[Passage of Text]</a:t>
            </a:r>
            <a:endParaRPr sz="1000" dirty="0"/>
          </a:p>
        </p:txBody>
      </p:sp>
      <p:sp>
        <p:nvSpPr>
          <p:cNvPr id="22" name="Google Shape;384;p33">
            <a:extLst>
              <a:ext uri="{FF2B5EF4-FFF2-40B4-BE49-F238E27FC236}">
                <a16:creationId xmlns:a16="http://schemas.microsoft.com/office/drawing/2014/main" id="{1F57FD05-25EF-DB4F-A076-00D842CE78F5}"/>
              </a:ext>
            </a:extLst>
          </p:cNvPr>
          <p:cNvSpPr/>
          <p:nvPr/>
        </p:nvSpPr>
        <p:spPr>
          <a:xfrm>
            <a:off x="1090175" y="17728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dirty="0"/>
              <a:t>In January 1880, two of Tesla's uncles put together enough money to help him leave </a:t>
            </a:r>
            <a:r>
              <a:rPr lang="en-GB" sz="800" dirty="0" err="1"/>
              <a:t>Gospić</a:t>
            </a:r>
            <a:r>
              <a:rPr lang="en-GB" sz="800" dirty="0"/>
              <a:t>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dirty="0"/>
          </a:p>
        </p:txBody>
      </p:sp>
    </p:spTree>
    <p:extLst>
      <p:ext uri="{BB962C8B-B14F-4D97-AF65-F5344CB8AC3E}">
        <p14:creationId xmlns:p14="http://schemas.microsoft.com/office/powerpoint/2010/main" val="26637760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F9DA-D822-804D-AFEE-5AE2B250636E}"/>
              </a:ext>
            </a:extLst>
          </p:cNvPr>
          <p:cNvSpPr>
            <a:spLocks noGrp="1"/>
          </p:cNvSpPr>
          <p:nvPr>
            <p:ph type="title"/>
          </p:nvPr>
        </p:nvSpPr>
        <p:spPr/>
        <p:txBody>
          <a:bodyPr/>
          <a:lstStyle/>
          <a:p>
            <a:r>
              <a:rPr lang="en-US" dirty="0"/>
              <a:t>Human evaluations</a:t>
            </a:r>
          </a:p>
        </p:txBody>
      </p:sp>
      <p:pic>
        <p:nvPicPr>
          <p:cNvPr id="6" name="Content Placeholder 5">
            <a:extLst>
              <a:ext uri="{FF2B5EF4-FFF2-40B4-BE49-F238E27FC236}">
                <a16:creationId xmlns:a16="http://schemas.microsoft.com/office/drawing/2014/main" id="{D72487CD-2166-AF42-AEFA-74EF7772097E}"/>
              </a:ext>
            </a:extLst>
          </p:cNvPr>
          <p:cNvPicPr>
            <a:picLocks noGrp="1" noChangeAspect="1"/>
          </p:cNvPicPr>
          <p:nvPr>
            <p:ph idx="1"/>
          </p:nvPr>
        </p:nvPicPr>
        <p:blipFill>
          <a:blip r:embed="rId2"/>
          <a:stretch>
            <a:fillRect/>
          </a:stretch>
        </p:blipFill>
        <p:spPr>
          <a:xfrm>
            <a:off x="887195" y="1152525"/>
            <a:ext cx="7369610" cy="3416300"/>
          </a:xfrm>
        </p:spPr>
      </p:pic>
      <p:sp>
        <p:nvSpPr>
          <p:cNvPr id="4" name="Slide Number Placeholder 3">
            <a:extLst>
              <a:ext uri="{FF2B5EF4-FFF2-40B4-BE49-F238E27FC236}">
                <a16:creationId xmlns:a16="http://schemas.microsoft.com/office/drawing/2014/main" id="{6A724CD4-912D-B443-BF55-35D08CC46C2F}"/>
              </a:ext>
            </a:extLst>
          </p:cNvPr>
          <p:cNvSpPr>
            <a:spLocks noGrp="1"/>
          </p:cNvSpPr>
          <p:nvPr>
            <p:ph type="sldNum" sz="quarter" idx="12"/>
          </p:nvPr>
        </p:nvSpPr>
        <p:spPr/>
        <p:txBody>
          <a:bodyPr/>
          <a:lstStyle/>
          <a:p>
            <a:fld id="{9F404EE8-4C17-194F-9ED2-FF58A6EC922A}" type="slidenum">
              <a:rPr lang="en-US" smtClean="0">
                <a:solidFill>
                  <a:prstClr val="black">
                    <a:tint val="75000"/>
                  </a:prstClr>
                </a:solidFill>
              </a:rPr>
              <a:pPr/>
              <a:t>70</a:t>
            </a:fld>
            <a:endParaRPr lang="en-US">
              <a:solidFill>
                <a:prstClr val="black">
                  <a:tint val="75000"/>
                </a:prstClr>
              </a:solidFill>
            </a:endParaRPr>
          </a:p>
        </p:txBody>
      </p:sp>
      <p:sp>
        <p:nvSpPr>
          <p:cNvPr id="7" name="Rounded Rectangle 6">
            <a:extLst>
              <a:ext uri="{FF2B5EF4-FFF2-40B4-BE49-F238E27FC236}">
                <a16:creationId xmlns:a16="http://schemas.microsoft.com/office/drawing/2014/main" id="{651C906A-F43F-E546-A452-8D88316D8CC6}"/>
              </a:ext>
            </a:extLst>
          </p:cNvPr>
          <p:cNvSpPr/>
          <p:nvPr/>
        </p:nvSpPr>
        <p:spPr>
          <a:xfrm>
            <a:off x="1048871" y="2796988"/>
            <a:ext cx="7073153" cy="726141"/>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663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1200AD-BEB5-7D46-8269-1C1C2414CB9C}"/>
              </a:ext>
            </a:extLst>
          </p:cNvPr>
          <p:cNvPicPr>
            <a:picLocks noChangeAspect="1"/>
          </p:cNvPicPr>
          <p:nvPr/>
        </p:nvPicPr>
        <p:blipFill>
          <a:blip r:embed="rId2"/>
          <a:stretch>
            <a:fillRect/>
          </a:stretch>
        </p:blipFill>
        <p:spPr>
          <a:xfrm>
            <a:off x="1024995" y="151552"/>
            <a:ext cx="6886485" cy="4649048"/>
          </a:xfrm>
          <a:prstGeom prst="rect">
            <a:avLst/>
          </a:prstGeom>
        </p:spPr>
      </p:pic>
      <p:sp>
        <p:nvSpPr>
          <p:cNvPr id="4" name="TextBox 3">
            <a:extLst>
              <a:ext uri="{FF2B5EF4-FFF2-40B4-BE49-F238E27FC236}">
                <a16:creationId xmlns:a16="http://schemas.microsoft.com/office/drawing/2014/main" id="{C1FAC111-CD45-014D-86AB-0EE1E907BFC0}"/>
              </a:ext>
            </a:extLst>
          </p:cNvPr>
          <p:cNvSpPr txBox="1"/>
          <p:nvPr/>
        </p:nvSpPr>
        <p:spPr>
          <a:xfrm>
            <a:off x="6104966" y="1195889"/>
            <a:ext cx="2743200" cy="914096"/>
          </a:xfrm>
          <a:prstGeom prst="rect">
            <a:avLst/>
          </a:prstGeom>
          <a:ln/>
        </p:spPr>
        <p:style>
          <a:lnRef idx="3">
            <a:schemeClr val="lt1"/>
          </a:lnRef>
          <a:fillRef idx="1">
            <a:schemeClr val="accent5"/>
          </a:fillRef>
          <a:effectRef idx="1">
            <a:schemeClr val="accent5"/>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128588" latinLnBrk="1" hangingPunct="0">
              <a:lnSpc>
                <a:spcPct val="110000"/>
              </a:lnSpc>
            </a:pPr>
            <a:r>
              <a:rPr lang="en-US" sz="1800" dirty="0">
                <a:solidFill>
                  <a:srgbClr val="0070C0"/>
                </a:solidFill>
                <a:sym typeface="Vista Sans OT Medium"/>
              </a:rPr>
              <a:t>Person_1 is a human</a:t>
            </a:r>
          </a:p>
          <a:p>
            <a:pPr algn="ctr" defTabSz="128588" latinLnBrk="1" hangingPunct="0">
              <a:lnSpc>
                <a:spcPct val="110000"/>
              </a:lnSpc>
            </a:pPr>
            <a:r>
              <a:rPr lang="en-US" sz="1800" dirty="0"/>
              <a:t>Person_2 is the bot </a:t>
            </a:r>
          </a:p>
          <a:p>
            <a:pPr algn="ctr" defTabSz="128588" latinLnBrk="1" hangingPunct="0">
              <a:lnSpc>
                <a:spcPct val="110000"/>
              </a:lnSpc>
            </a:pPr>
            <a:r>
              <a:rPr lang="en-US" sz="1800" dirty="0"/>
              <a:t>(generative)</a:t>
            </a:r>
          </a:p>
        </p:txBody>
      </p:sp>
    </p:spTree>
    <p:extLst>
      <p:ext uri="{BB962C8B-B14F-4D97-AF65-F5344CB8AC3E}">
        <p14:creationId xmlns:p14="http://schemas.microsoft.com/office/powerpoint/2010/main" val="46023035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99" y="152616"/>
            <a:ext cx="8111872" cy="4613695"/>
          </a:xfrm>
          <a:prstGeom prst="rect">
            <a:avLst/>
          </a:prstGeom>
        </p:spPr>
      </p:pic>
      <p:sp>
        <p:nvSpPr>
          <p:cNvPr id="6" name="TextBox 5">
            <a:extLst>
              <a:ext uri="{FF2B5EF4-FFF2-40B4-BE49-F238E27FC236}">
                <a16:creationId xmlns:a16="http://schemas.microsoft.com/office/drawing/2014/main" id="{E560D25C-93B6-CB4E-86EF-B65E45C4E3F8}"/>
              </a:ext>
            </a:extLst>
          </p:cNvPr>
          <p:cNvSpPr txBox="1"/>
          <p:nvPr/>
        </p:nvSpPr>
        <p:spPr>
          <a:xfrm>
            <a:off x="6389000" y="711795"/>
            <a:ext cx="2743200" cy="914096"/>
          </a:xfrm>
          <a:prstGeom prst="rect">
            <a:avLst/>
          </a:prstGeom>
          <a:ln/>
        </p:spPr>
        <p:style>
          <a:lnRef idx="3">
            <a:schemeClr val="lt1"/>
          </a:lnRef>
          <a:fillRef idx="1">
            <a:schemeClr val="accent5"/>
          </a:fillRef>
          <a:effectRef idx="1">
            <a:schemeClr val="accent5"/>
          </a:effectRef>
          <a:fontRef idx="minor">
            <a:schemeClr val="lt1"/>
          </a:fontRef>
        </p:style>
        <p:txBody>
          <a:bodyPr rot="0" spcFirstLastPara="1" vertOverflow="overflow" horzOverflow="overflow" vert="horz" wrap="square" lIns="0" tIns="0" rIns="0" bIns="0" numCol="1" spcCol="38100" rtlCol="0" anchor="ctr">
            <a:spAutoFit/>
          </a:bodyPr>
          <a:lstStyle/>
          <a:p>
            <a:pPr algn="ctr" defTabSz="128588" latinLnBrk="1" hangingPunct="0">
              <a:lnSpc>
                <a:spcPct val="110000"/>
              </a:lnSpc>
            </a:pPr>
            <a:r>
              <a:rPr lang="en-US" sz="1800" dirty="0">
                <a:solidFill>
                  <a:srgbClr val="0070C0"/>
                </a:solidFill>
                <a:sym typeface="Vista Sans OT Medium"/>
              </a:rPr>
              <a:t>Person_1 is a human</a:t>
            </a:r>
          </a:p>
          <a:p>
            <a:pPr algn="ctr" defTabSz="128588" latinLnBrk="1" hangingPunct="0">
              <a:lnSpc>
                <a:spcPct val="110000"/>
              </a:lnSpc>
            </a:pPr>
            <a:r>
              <a:rPr lang="en-US" sz="1800" dirty="0"/>
              <a:t>Person_2 is the bot</a:t>
            </a:r>
          </a:p>
          <a:p>
            <a:pPr algn="ctr" defTabSz="128588" latinLnBrk="1" hangingPunct="0">
              <a:lnSpc>
                <a:spcPct val="110000"/>
              </a:lnSpc>
            </a:pPr>
            <a:r>
              <a:rPr lang="en-US" sz="1800" dirty="0"/>
              <a:t>(retrieval)</a:t>
            </a:r>
          </a:p>
        </p:txBody>
      </p:sp>
    </p:spTree>
    <p:extLst>
      <p:ext uri="{BB962C8B-B14F-4D97-AF65-F5344CB8AC3E}">
        <p14:creationId xmlns:p14="http://schemas.microsoft.com/office/powerpoint/2010/main" val="412644694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C4EC-92B6-4C49-AA94-CE0E7B7F327B}"/>
              </a:ext>
            </a:extLst>
          </p:cNvPr>
          <p:cNvSpPr>
            <a:spLocks noGrp="1"/>
          </p:cNvSpPr>
          <p:nvPr>
            <p:ph type="title"/>
          </p:nvPr>
        </p:nvSpPr>
        <p:spPr/>
        <p:txBody>
          <a:bodyPr/>
          <a:lstStyle/>
          <a:p>
            <a:r>
              <a:rPr lang="en-US" dirty="0"/>
              <a:t>Dialog is about interaction – can we use it?</a:t>
            </a:r>
          </a:p>
        </p:txBody>
      </p:sp>
      <p:pic>
        <p:nvPicPr>
          <p:cNvPr id="6" name="Content Placeholder 5">
            <a:extLst>
              <a:ext uri="{FF2B5EF4-FFF2-40B4-BE49-F238E27FC236}">
                <a16:creationId xmlns:a16="http://schemas.microsoft.com/office/drawing/2014/main" id="{7B336380-FEBA-2547-B114-8C22AA72DB82}"/>
              </a:ext>
            </a:extLst>
          </p:cNvPr>
          <p:cNvPicPr>
            <a:picLocks noGrp="1" noChangeAspect="1"/>
          </p:cNvPicPr>
          <p:nvPr>
            <p:ph idx="1"/>
          </p:nvPr>
        </p:nvPicPr>
        <p:blipFill>
          <a:blip r:embed="rId2"/>
          <a:stretch>
            <a:fillRect/>
          </a:stretch>
        </p:blipFill>
        <p:spPr>
          <a:xfrm>
            <a:off x="2881162" y="1152525"/>
            <a:ext cx="3381675" cy="3416300"/>
          </a:xfrm>
        </p:spPr>
      </p:pic>
      <p:sp>
        <p:nvSpPr>
          <p:cNvPr id="4" name="Slide Number Placeholder 3">
            <a:extLst>
              <a:ext uri="{FF2B5EF4-FFF2-40B4-BE49-F238E27FC236}">
                <a16:creationId xmlns:a16="http://schemas.microsoft.com/office/drawing/2014/main" id="{B8E843C4-6DA6-004A-9ED1-FC489D8F4274}"/>
              </a:ext>
            </a:extLst>
          </p:cNvPr>
          <p:cNvSpPr>
            <a:spLocks noGrp="1"/>
          </p:cNvSpPr>
          <p:nvPr>
            <p:ph type="sldNum" sz="quarter" idx="12"/>
          </p:nvPr>
        </p:nvSpPr>
        <p:spPr/>
        <p:txBody>
          <a:bodyPr/>
          <a:lstStyle/>
          <a:p>
            <a:fld id="{9F404EE8-4C17-194F-9ED2-FF58A6EC922A}" type="slidenum">
              <a:rPr lang="en-US" smtClean="0">
                <a:solidFill>
                  <a:prstClr val="black">
                    <a:tint val="75000"/>
                  </a:prstClr>
                </a:solidFill>
              </a:rPr>
              <a:pPr/>
              <a:t>73</a:t>
            </a:fld>
            <a:endParaRPr lang="en-US">
              <a:solidFill>
                <a:prstClr val="black">
                  <a:tint val="75000"/>
                </a:prstClr>
              </a:solidFill>
            </a:endParaRPr>
          </a:p>
        </p:txBody>
      </p:sp>
      <p:sp>
        <p:nvSpPr>
          <p:cNvPr id="8" name="TextBox 7">
            <a:extLst>
              <a:ext uri="{FF2B5EF4-FFF2-40B4-BE49-F238E27FC236}">
                <a16:creationId xmlns:a16="http://schemas.microsoft.com/office/drawing/2014/main" id="{70CC7B3D-4BAA-2540-8353-5F90EBEC4123}"/>
              </a:ext>
            </a:extLst>
          </p:cNvPr>
          <p:cNvSpPr txBox="1"/>
          <p:nvPr/>
        </p:nvSpPr>
        <p:spPr>
          <a:xfrm>
            <a:off x="311700" y="977600"/>
            <a:ext cx="3388659" cy="305145"/>
          </a:xfrm>
          <a:prstGeom prst="rect">
            <a:avLst/>
          </a:prstGeom>
          <a:noFill/>
        </p:spPr>
        <p:txBody>
          <a:bodyPr wrap="square" rtlCol="0">
            <a:spAutoFit/>
          </a:bodyPr>
          <a:lstStyle/>
          <a:p>
            <a:r>
              <a:rPr lang="en-US" dirty="0">
                <a:solidFill>
                  <a:schemeClr val="bg1">
                    <a:lumMod val="50000"/>
                  </a:schemeClr>
                </a:solidFill>
              </a:rPr>
              <a:t>Hancock et al., 2019</a:t>
            </a:r>
          </a:p>
        </p:txBody>
      </p:sp>
    </p:spTree>
    <p:extLst>
      <p:ext uri="{BB962C8B-B14F-4D97-AF65-F5344CB8AC3E}">
        <p14:creationId xmlns:p14="http://schemas.microsoft.com/office/powerpoint/2010/main" val="2948024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49A1-E3A8-8E4C-803A-ED7D8E566FEB}"/>
              </a:ext>
            </a:extLst>
          </p:cNvPr>
          <p:cNvSpPr>
            <a:spLocks noGrp="1"/>
          </p:cNvSpPr>
          <p:nvPr>
            <p:ph type="title"/>
          </p:nvPr>
        </p:nvSpPr>
        <p:spPr/>
        <p:txBody>
          <a:bodyPr/>
          <a:lstStyle/>
          <a:p>
            <a:r>
              <a:rPr lang="en-US" dirty="0"/>
              <a:t>A self-feeding chatbot</a:t>
            </a:r>
          </a:p>
        </p:txBody>
      </p:sp>
      <p:pic>
        <p:nvPicPr>
          <p:cNvPr id="6" name="Content Placeholder 5">
            <a:extLst>
              <a:ext uri="{FF2B5EF4-FFF2-40B4-BE49-F238E27FC236}">
                <a16:creationId xmlns:a16="http://schemas.microsoft.com/office/drawing/2014/main" id="{2C7DD803-B3FE-5F4F-B501-7A271CB9ECF2}"/>
              </a:ext>
            </a:extLst>
          </p:cNvPr>
          <p:cNvPicPr>
            <a:picLocks noGrp="1" noChangeAspect="1"/>
          </p:cNvPicPr>
          <p:nvPr>
            <p:ph idx="1"/>
          </p:nvPr>
        </p:nvPicPr>
        <p:blipFill>
          <a:blip r:embed="rId2"/>
          <a:stretch>
            <a:fillRect/>
          </a:stretch>
        </p:blipFill>
        <p:spPr>
          <a:xfrm>
            <a:off x="698500" y="1282745"/>
            <a:ext cx="7747000" cy="3416300"/>
          </a:xfrm>
        </p:spPr>
      </p:pic>
      <p:sp>
        <p:nvSpPr>
          <p:cNvPr id="4" name="Slide Number Placeholder 3">
            <a:extLst>
              <a:ext uri="{FF2B5EF4-FFF2-40B4-BE49-F238E27FC236}">
                <a16:creationId xmlns:a16="http://schemas.microsoft.com/office/drawing/2014/main" id="{07D5CBB9-C40A-FF4C-8846-817C7BF0A0B9}"/>
              </a:ext>
            </a:extLst>
          </p:cNvPr>
          <p:cNvSpPr>
            <a:spLocks noGrp="1"/>
          </p:cNvSpPr>
          <p:nvPr>
            <p:ph type="sldNum" sz="quarter" idx="12"/>
          </p:nvPr>
        </p:nvSpPr>
        <p:spPr/>
        <p:txBody>
          <a:bodyPr/>
          <a:lstStyle/>
          <a:p>
            <a:fld id="{9F404EE8-4C17-194F-9ED2-FF58A6EC922A}" type="slidenum">
              <a:rPr lang="en-US" smtClean="0">
                <a:solidFill>
                  <a:prstClr val="black">
                    <a:tint val="75000"/>
                  </a:prstClr>
                </a:solidFill>
              </a:rPr>
              <a:pPr/>
              <a:t>74</a:t>
            </a:fld>
            <a:endParaRPr lang="en-US">
              <a:solidFill>
                <a:prstClr val="black">
                  <a:tint val="75000"/>
                </a:prstClr>
              </a:solidFill>
            </a:endParaRPr>
          </a:p>
        </p:txBody>
      </p:sp>
      <p:sp>
        <p:nvSpPr>
          <p:cNvPr id="7" name="TextBox 6">
            <a:extLst>
              <a:ext uri="{FF2B5EF4-FFF2-40B4-BE49-F238E27FC236}">
                <a16:creationId xmlns:a16="http://schemas.microsoft.com/office/drawing/2014/main" id="{5F7F285D-D085-DC42-8EF9-B77AB68E6D9B}"/>
              </a:ext>
            </a:extLst>
          </p:cNvPr>
          <p:cNvSpPr txBox="1"/>
          <p:nvPr/>
        </p:nvSpPr>
        <p:spPr>
          <a:xfrm>
            <a:off x="311700" y="977600"/>
            <a:ext cx="3388659" cy="305145"/>
          </a:xfrm>
          <a:prstGeom prst="rect">
            <a:avLst/>
          </a:prstGeom>
          <a:noFill/>
        </p:spPr>
        <p:txBody>
          <a:bodyPr wrap="square" rtlCol="0">
            <a:spAutoFit/>
          </a:bodyPr>
          <a:lstStyle/>
          <a:p>
            <a:r>
              <a:rPr lang="en-US" dirty="0">
                <a:solidFill>
                  <a:schemeClr val="bg1">
                    <a:lumMod val="50000"/>
                  </a:schemeClr>
                </a:solidFill>
              </a:rPr>
              <a:t>Hancock et al., 2019</a:t>
            </a:r>
          </a:p>
        </p:txBody>
      </p:sp>
    </p:spTree>
    <p:extLst>
      <p:ext uri="{BB962C8B-B14F-4D97-AF65-F5344CB8AC3E}">
        <p14:creationId xmlns:p14="http://schemas.microsoft.com/office/powerpoint/2010/main" val="29133449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B3A4-7DBA-D242-B52C-1C3F1AA4FD8D}"/>
              </a:ext>
            </a:extLst>
          </p:cNvPr>
          <p:cNvSpPr>
            <a:spLocks noGrp="1"/>
          </p:cNvSpPr>
          <p:nvPr>
            <p:ph type="title"/>
          </p:nvPr>
        </p:nvSpPr>
        <p:spPr/>
        <p:txBody>
          <a:bodyPr/>
          <a:lstStyle/>
          <a:p>
            <a:r>
              <a:rPr lang="en-US" dirty="0"/>
              <a:t>Open topics</a:t>
            </a:r>
          </a:p>
        </p:txBody>
      </p:sp>
      <p:sp>
        <p:nvSpPr>
          <p:cNvPr id="3" name="Text Placeholder 2">
            <a:extLst>
              <a:ext uri="{FF2B5EF4-FFF2-40B4-BE49-F238E27FC236}">
                <a16:creationId xmlns:a16="http://schemas.microsoft.com/office/drawing/2014/main" id="{B116C2F0-9ECF-8749-9F40-CB3E60FA3F99}"/>
              </a:ext>
            </a:extLst>
          </p:cNvPr>
          <p:cNvSpPr>
            <a:spLocks noGrp="1"/>
          </p:cNvSpPr>
          <p:nvPr>
            <p:ph type="body" idx="1"/>
          </p:nvPr>
        </p:nvSpPr>
        <p:spPr/>
        <p:txBody>
          <a:bodyPr/>
          <a:lstStyle/>
          <a:p>
            <a:r>
              <a:rPr lang="en-US" dirty="0"/>
              <a:t>Active learning from interactions</a:t>
            </a:r>
          </a:p>
          <a:p>
            <a:r>
              <a:rPr lang="en-US" dirty="0"/>
              <a:t>Reinforcement learning from interactions</a:t>
            </a:r>
          </a:p>
          <a:p>
            <a:endParaRPr lang="en-US" dirty="0"/>
          </a:p>
          <a:p>
            <a:r>
              <a:rPr lang="en-US"/>
              <a:t>Safety</a:t>
            </a:r>
          </a:p>
          <a:p>
            <a:endParaRPr lang="en-US" dirty="0"/>
          </a:p>
          <a:p>
            <a:r>
              <a:rPr lang="en-US" dirty="0"/>
              <a:t>Mixing information-retrieval with generative models</a:t>
            </a:r>
          </a:p>
          <a:p>
            <a:r>
              <a:rPr lang="en-US" dirty="0"/>
              <a:t>Multimodal (conversing about an image) </a:t>
            </a:r>
          </a:p>
          <a:p>
            <a:r>
              <a:rPr lang="en-US" dirty="0"/>
              <a:t>Open-domain: talking about anything, mixing goal-oriented and chit-chat.</a:t>
            </a:r>
          </a:p>
          <a:p>
            <a:endParaRPr lang="en-US" dirty="0"/>
          </a:p>
        </p:txBody>
      </p:sp>
      <p:sp>
        <p:nvSpPr>
          <p:cNvPr id="4" name="Slide Number Placeholder 3">
            <a:extLst>
              <a:ext uri="{FF2B5EF4-FFF2-40B4-BE49-F238E27FC236}">
                <a16:creationId xmlns:a16="http://schemas.microsoft.com/office/drawing/2014/main" id="{08BE8CBF-59D7-E048-B34B-57835DD052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75</a:t>
            </a:fld>
            <a:endParaRPr lang="en-GB"/>
          </a:p>
        </p:txBody>
      </p:sp>
      <p:sp>
        <p:nvSpPr>
          <p:cNvPr id="5" name="Right Brace 4">
            <a:extLst>
              <a:ext uri="{FF2B5EF4-FFF2-40B4-BE49-F238E27FC236}">
                <a16:creationId xmlns:a16="http://schemas.microsoft.com/office/drawing/2014/main" id="{AD9BA3A6-CCAC-9042-8C04-006340006793}"/>
              </a:ext>
            </a:extLst>
          </p:cNvPr>
          <p:cNvSpPr/>
          <p:nvPr/>
        </p:nvSpPr>
        <p:spPr>
          <a:xfrm>
            <a:off x="5257800" y="1264024"/>
            <a:ext cx="215153" cy="591670"/>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AE4F664-6FED-B248-B192-C6B58A607478}"/>
              </a:ext>
            </a:extLst>
          </p:cNvPr>
          <p:cNvSpPr txBox="1"/>
          <p:nvPr/>
        </p:nvSpPr>
        <p:spPr>
          <a:xfrm>
            <a:off x="5602614" y="1375193"/>
            <a:ext cx="3144194"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800" dirty="0"/>
              <a:t>Need interactions at scale!!</a:t>
            </a:r>
          </a:p>
        </p:txBody>
      </p:sp>
    </p:spTree>
    <p:extLst>
      <p:ext uri="{BB962C8B-B14F-4D97-AF65-F5344CB8AC3E}">
        <p14:creationId xmlns:p14="http://schemas.microsoft.com/office/powerpoint/2010/main" val="1012334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523085" y="1092106"/>
            <a:ext cx="7976679" cy="3785294"/>
          </a:xfrm>
        </p:spPr>
        <p:txBody>
          <a:bodyPr>
            <a:normAutofit/>
          </a:bodyPr>
          <a:lstStyle/>
          <a:p>
            <a:pPr>
              <a:spcBef>
                <a:spcPts val="500"/>
              </a:spcBef>
            </a:pPr>
            <a:r>
              <a:rPr lang="en-US" sz="2250" dirty="0">
                <a:solidFill>
                  <a:schemeClr val="accent2"/>
                </a:solidFill>
                <a:latin typeface="FreightSansLFPro" charset="0"/>
                <a:ea typeface="FreightSansLFPro" charset="0"/>
                <a:cs typeface="FreightSansLFPro" charset="0"/>
              </a:rPr>
              <a:t>Dialog systems should be open-domain!</a:t>
            </a:r>
          </a:p>
          <a:p>
            <a:pPr>
              <a:spcBef>
                <a:spcPts val="500"/>
              </a:spcBef>
            </a:pPr>
            <a:endParaRPr lang="en-US" dirty="0">
              <a:solidFill>
                <a:schemeClr val="accent2"/>
              </a:solidFill>
              <a:latin typeface="FreightSansLFPro" charset="0"/>
              <a:ea typeface="FreightSansLFPro" charset="0"/>
              <a:cs typeface="FreightSansLFPro" charset="0"/>
            </a:endParaRPr>
          </a:p>
          <a:p>
            <a:pPr>
              <a:spcBef>
                <a:spcPts val="500"/>
              </a:spcBef>
            </a:pPr>
            <a:r>
              <a:rPr lang="en-US" sz="2200" dirty="0">
                <a:solidFill>
                  <a:schemeClr val="accent2"/>
                </a:solidFill>
                <a:latin typeface="FreightSansLFPro" charset="0"/>
                <a:ea typeface="FreightSansLFPro" charset="0"/>
                <a:cs typeface="FreightSansLFPro" charset="0"/>
              </a:rPr>
              <a:t>Dialog is not monolithic:</a:t>
            </a:r>
          </a:p>
          <a:p>
            <a:pPr lvl="1">
              <a:spcBef>
                <a:spcPts val="500"/>
              </a:spcBef>
            </a:pPr>
            <a:r>
              <a:rPr lang="en-US" dirty="0">
                <a:solidFill>
                  <a:srgbClr val="2C7C9F"/>
                </a:solidFill>
                <a:latin typeface="FreightSansLFPro" charset="0"/>
                <a:ea typeface="FreightSansLFPro" charset="0"/>
                <a:cs typeface="FreightSansLFPro" charset="0"/>
              </a:rPr>
              <a:t>Ask facts?</a:t>
            </a:r>
          </a:p>
          <a:p>
            <a:pPr lvl="1">
              <a:spcBef>
                <a:spcPts val="500"/>
              </a:spcBef>
            </a:pPr>
            <a:r>
              <a:rPr lang="en-US" dirty="0">
                <a:solidFill>
                  <a:srgbClr val="2C7C9F"/>
                </a:solidFill>
                <a:latin typeface="FreightSansLFPro" charset="0"/>
                <a:ea typeface="FreightSansLFPro" charset="0"/>
                <a:cs typeface="FreightSansLFPro" charset="0"/>
              </a:rPr>
              <a:t>Ask for opinions (recommendations)?</a:t>
            </a:r>
          </a:p>
          <a:p>
            <a:pPr lvl="1">
              <a:spcBef>
                <a:spcPts val="500"/>
              </a:spcBef>
            </a:pPr>
            <a:r>
              <a:rPr lang="en-US" dirty="0">
                <a:solidFill>
                  <a:srgbClr val="2C7C9F"/>
                </a:solidFill>
                <a:latin typeface="FreightSansLFPro" charset="0"/>
                <a:ea typeface="FreightSansLFPro" charset="0"/>
                <a:cs typeface="FreightSansLFPro" charset="0"/>
              </a:rPr>
              <a:t>Dialog combining facts and opinions?</a:t>
            </a:r>
          </a:p>
          <a:p>
            <a:pPr lvl="1">
              <a:spcBef>
                <a:spcPts val="500"/>
              </a:spcBef>
            </a:pPr>
            <a:r>
              <a:rPr lang="en-US" dirty="0">
                <a:solidFill>
                  <a:srgbClr val="2C7C9F"/>
                </a:solidFill>
                <a:latin typeface="FreightSansLFPro" charset="0"/>
                <a:ea typeface="FreightSansLFPro" charset="0"/>
                <a:cs typeface="FreightSansLFPro" charset="0"/>
              </a:rPr>
              <a:t>General chit-chat (statements not questions)?</a:t>
            </a:r>
          </a:p>
          <a:p>
            <a:pPr lvl="1">
              <a:spcBef>
                <a:spcPts val="500"/>
              </a:spcBef>
            </a:pPr>
            <a:endParaRPr lang="en-US" dirty="0">
              <a:solidFill>
                <a:srgbClr val="2C7C9F"/>
              </a:solidFill>
              <a:latin typeface="FreightSansLFPro" charset="0"/>
              <a:ea typeface="FreightSansLFPro" charset="0"/>
              <a:cs typeface="FreightSansLFPro" charset="0"/>
            </a:endParaRPr>
          </a:p>
          <a:p>
            <a:pPr marL="147638">
              <a:spcBef>
                <a:spcPts val="500"/>
              </a:spcBef>
            </a:pPr>
            <a:r>
              <a:rPr lang="en-US" sz="2425" dirty="0">
                <a:solidFill>
                  <a:srgbClr val="2C7C9F"/>
                </a:solidFill>
                <a:latin typeface="FreightSansLFPro" charset="0"/>
                <a:ea typeface="FreightSansLFPro" charset="0"/>
                <a:cs typeface="FreightSansLFPro" charset="0"/>
              </a:rPr>
              <a:t>Combination of all above in one end-to-end model?</a:t>
            </a:r>
          </a:p>
          <a:p>
            <a:pPr lvl="1" eaLnBrk="1" hangingPunct="1">
              <a:spcBef>
                <a:spcPts val="500"/>
              </a:spcBef>
            </a:pPr>
            <a:endParaRPr lang="en-US" u="sng" dirty="0">
              <a:solidFill>
                <a:schemeClr val="accent2"/>
              </a:solidFill>
              <a:latin typeface="FreightSansLFPro" charset="0"/>
              <a:ea typeface="FreightSansLFPro" charset="0"/>
              <a:cs typeface="FreightSansLFPro" charset="0"/>
              <a:sym typeface="Wingdings"/>
            </a:endParaRPr>
          </a:p>
          <a:p>
            <a:pPr eaLnBrk="1" hangingPunct="1">
              <a:spcBef>
                <a:spcPts val="500"/>
              </a:spcBef>
            </a:pPr>
            <a:endParaRPr lang="en-US" dirty="0">
              <a:latin typeface="FreightSansLFPro" charset="0"/>
              <a:ea typeface="FreightSansLFPro" charset="0"/>
              <a:cs typeface="FreightSansLFPro" charset="0"/>
            </a:endParaRPr>
          </a:p>
        </p:txBody>
      </p:sp>
      <p:sp>
        <p:nvSpPr>
          <p:cNvPr id="3" name="Title 2">
            <a:extLst>
              <a:ext uri="{FF2B5EF4-FFF2-40B4-BE49-F238E27FC236}">
                <a16:creationId xmlns:a16="http://schemas.microsoft.com/office/drawing/2014/main" id="{4157CB10-9DDE-8345-8886-14DB1144C448}"/>
              </a:ext>
            </a:extLst>
          </p:cNvPr>
          <p:cNvSpPr>
            <a:spLocks noGrp="1"/>
          </p:cNvSpPr>
          <p:nvPr>
            <p:ph type="title"/>
          </p:nvPr>
        </p:nvSpPr>
        <p:spPr/>
        <p:txBody>
          <a:bodyPr/>
          <a:lstStyle/>
          <a:p>
            <a:r>
              <a:rPr lang="en-US" dirty="0"/>
              <a:t>Joint testing on different tasks?</a:t>
            </a:r>
          </a:p>
        </p:txBody>
      </p:sp>
    </p:spTree>
    <p:extLst>
      <p:ext uri="{BB962C8B-B14F-4D97-AF65-F5344CB8AC3E}">
        <p14:creationId xmlns:p14="http://schemas.microsoft.com/office/powerpoint/2010/main" val="2333015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1.png"/>
          <p:cNvPicPr>
            <a:picLocks noGrp="1" noChangeAspect="1"/>
          </p:cNvPicPr>
          <p:nvPr>
            <p:ph idx="1"/>
          </p:nvPr>
        </p:nvPicPr>
        <p:blipFill>
          <a:blip r:embed="rId2">
            <a:extLst>
              <a:ext uri="{28A0092B-C50C-407E-A947-70E740481C1C}">
                <a14:useLocalDpi xmlns:a14="http://schemas.microsoft.com/office/drawing/2010/main" val="0"/>
              </a:ext>
            </a:extLst>
          </a:blip>
          <a:srcRect l="-486" r="-486"/>
          <a:stretch>
            <a:fillRect/>
          </a:stretch>
        </p:blipFill>
        <p:spPr>
          <a:xfrm>
            <a:off x="1090085" y="1182511"/>
            <a:ext cx="3558173" cy="1921667"/>
          </a:xfrm>
        </p:spPr>
      </p:pic>
      <p:pic>
        <p:nvPicPr>
          <p:cNvPr id="5" name="Picture 4" descr="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017" y="1289023"/>
            <a:ext cx="3436452" cy="1656419"/>
          </a:xfrm>
          <a:prstGeom prst="rect">
            <a:avLst/>
          </a:prstGeom>
        </p:spPr>
      </p:pic>
      <p:pic>
        <p:nvPicPr>
          <p:cNvPr id="7" name="Picture 6" descr="d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58" y="3209188"/>
            <a:ext cx="3352742" cy="1752907"/>
          </a:xfrm>
          <a:prstGeom prst="rect">
            <a:avLst/>
          </a:prstGeom>
        </p:spPr>
      </p:pic>
      <p:pic>
        <p:nvPicPr>
          <p:cNvPr id="8" name="Picture 7" descr="d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1" y="3239589"/>
            <a:ext cx="3489017" cy="1663604"/>
          </a:xfrm>
          <a:prstGeom prst="rect">
            <a:avLst/>
          </a:prstGeom>
        </p:spPr>
      </p:pic>
      <p:sp>
        <p:nvSpPr>
          <p:cNvPr id="6" name="Title 5">
            <a:extLst>
              <a:ext uri="{FF2B5EF4-FFF2-40B4-BE49-F238E27FC236}">
                <a16:creationId xmlns:a16="http://schemas.microsoft.com/office/drawing/2014/main" id="{B845E4FB-9492-7148-A2F2-D53E14DD57E9}"/>
              </a:ext>
            </a:extLst>
          </p:cNvPr>
          <p:cNvSpPr>
            <a:spLocks noGrp="1"/>
          </p:cNvSpPr>
          <p:nvPr>
            <p:ph type="title"/>
          </p:nvPr>
        </p:nvSpPr>
        <p:spPr/>
        <p:txBody>
          <a:bodyPr/>
          <a:lstStyle/>
          <a:p>
            <a:r>
              <a:rPr lang="en-US" dirty="0"/>
              <a:t>Multi-task dialog dataset(s)</a:t>
            </a:r>
          </a:p>
        </p:txBody>
      </p:sp>
      <p:sp>
        <p:nvSpPr>
          <p:cNvPr id="9" name="TextBox 8">
            <a:extLst>
              <a:ext uri="{FF2B5EF4-FFF2-40B4-BE49-F238E27FC236}">
                <a16:creationId xmlns:a16="http://schemas.microsoft.com/office/drawing/2014/main" id="{48FD966F-5E41-AF42-A888-E47A7773CA1B}"/>
              </a:ext>
            </a:extLst>
          </p:cNvPr>
          <p:cNvSpPr txBox="1"/>
          <p:nvPr/>
        </p:nvSpPr>
        <p:spPr>
          <a:xfrm>
            <a:off x="311700" y="977600"/>
            <a:ext cx="3388659" cy="305145"/>
          </a:xfrm>
          <a:prstGeom prst="rect">
            <a:avLst/>
          </a:prstGeom>
          <a:noFill/>
        </p:spPr>
        <p:txBody>
          <a:bodyPr wrap="square" rtlCol="0">
            <a:spAutoFit/>
          </a:bodyPr>
          <a:lstStyle/>
          <a:p>
            <a:r>
              <a:rPr lang="en-US" dirty="0">
                <a:solidFill>
                  <a:schemeClr val="bg1">
                    <a:lumMod val="50000"/>
                  </a:schemeClr>
                </a:solidFill>
              </a:rPr>
              <a:t>Dodge et al., ICLR’16</a:t>
            </a:r>
          </a:p>
        </p:txBody>
      </p:sp>
    </p:spTree>
    <p:extLst>
      <p:ext uri="{BB962C8B-B14F-4D97-AF65-F5344CB8AC3E}">
        <p14:creationId xmlns:p14="http://schemas.microsoft.com/office/powerpoint/2010/main" val="539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21"/>
        <p:cNvGrpSpPr/>
        <p:nvPr/>
      </p:nvGrpSpPr>
      <p:grpSpPr>
        <a:xfrm>
          <a:off x="0" y="0"/>
          <a:ext cx="0" cy="0"/>
          <a:chOff x="0" y="0"/>
          <a:chExt cx="0" cy="0"/>
        </a:xfrm>
      </p:grpSpPr>
      <p:sp>
        <p:nvSpPr>
          <p:cNvPr id="3324" name="Google Shape;3324;p1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78</a:t>
            </a:fld>
            <a:endParaRPr/>
          </a:p>
        </p:txBody>
      </p:sp>
      <p:sp>
        <p:nvSpPr>
          <p:cNvPr id="3322" name="Google Shape;3322;p121"/>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 Compositional Sequence Encoders</a:t>
            </a:r>
            <a:endParaRPr/>
          </a:p>
        </p:txBody>
      </p:sp>
      <p:sp>
        <p:nvSpPr>
          <p:cNvPr id="3323" name="Google Shape;3323;p121"/>
          <p:cNvSpPr txBox="1">
            <a:spLocks noGrp="1"/>
          </p:cNvSpPr>
          <p:nvPr>
            <p:ph type="body" idx="4294967295"/>
          </p:nvPr>
        </p:nvSpPr>
        <p:spPr>
          <a:xfrm>
            <a:off x="0" y="1000125"/>
            <a:ext cx="8521700" cy="3416300"/>
          </a:xfrm>
          <a:prstGeom prst="rect">
            <a:avLst/>
          </a:prstGeom>
        </p:spPr>
        <p:txBody>
          <a:bodyPr spcFirstLastPara="1" wrap="square" lIns="91425" tIns="91425" rIns="91425" bIns="91425" anchor="t" anchorCtr="0">
            <a:noAutofit/>
          </a:bodyPr>
          <a:lstStyle/>
          <a:p>
            <a:pPr marL="457200" lvl="0" indent="-292100" algn="l" rtl="0">
              <a:lnSpc>
                <a:spcPct val="124000"/>
              </a:lnSpc>
              <a:spcBef>
                <a:spcPts val="0"/>
              </a:spcBef>
              <a:spcAft>
                <a:spcPts val="0"/>
              </a:spcAft>
              <a:buSzPts val="1000"/>
              <a:buChar char="●"/>
            </a:pPr>
            <a:r>
              <a:rPr lang="en-GB" sz="1000">
                <a:highlight>
                  <a:srgbClr val="FFFFFF"/>
                </a:highlight>
              </a:rPr>
              <a:t>Peters, M. E., Neumann, M., Iyyer, M., Gardner, M., Clark, C., Lee, K., &amp; Zettlemoyer, L. (2018). Deep contextualized word representations. NAACL.</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McCann, B., Bradbury, J., Xiong, C., &amp; Socher, R. (2017). Learned in translation: Contextualized word vectors. NIPS.</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Radford, A., Narasimhan, K., Salimans, T., &amp; Sutskever, I. (2018). Improving Language Understanding by Generative Pre-Training. arXiv.</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Howard, J. &amp;  Ruder, S. (2018). Universal Language Model Fine-tuning for Text Classification. ACL.</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Vaswani, A., Shazeer, N., Parmar, N., Uszkoreit, J., Jones, L., Gomez, A. N., Kaiser, Ł. &amp; Polosukhin, I. (2017). Attention is all you need. NIPS.</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Cheng, J., Dong, L., &amp; Lapata, M. (2016). Long short-term memory-networks for machine reading. EMNLP.</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Wang, W., Yang, N., Wei, F., Chang, B., &amp; Zhou, M. (2017). Gated self-matching networks for reading comprehension and question answering. ACL.</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Yu, A. W., Dohan, D., Luong, M. T., Zhao, R., Chen, K., Norouzi, M., &amp; Le, Q. V. (2018). QANet: Combining Local Convolution with Global Self-Attention for Reading Comprehension. ICLR.</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Yang, Z., Zhao, J., Dhingra, B., He, K., Cohen, W. W., Salakhutdinov, R., &amp; LeCun, Y. (2018). GLoMo: Unsupervisedly Learned Relational Graphs as Transferable Representations. arXiv.</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Tai, K. S., Socher, R., &amp; Manning, C. D. (2015). Improved semantic representations from tree-structured long short-term memory networks. ACL.</a:t>
            </a:r>
            <a:endParaRPr sz="1000">
              <a:highlight>
                <a:srgbClr val="FFFFFF"/>
              </a:highlight>
            </a:endParaRPr>
          </a:p>
          <a:p>
            <a:pPr marL="457200" lvl="0" indent="-292100" algn="l" rtl="0">
              <a:lnSpc>
                <a:spcPct val="124000"/>
              </a:lnSpc>
              <a:spcBef>
                <a:spcPts val="0"/>
              </a:spcBef>
              <a:spcAft>
                <a:spcPts val="0"/>
              </a:spcAft>
              <a:buSzPts val="1000"/>
              <a:buChar char="●"/>
            </a:pPr>
            <a:r>
              <a:rPr lang="en-GB" sz="1000">
                <a:highlight>
                  <a:srgbClr val="FFFFFF"/>
                </a:highlight>
              </a:rPr>
              <a:t>Dyer, C., Kuncoro, A., Ballesteros, M., &amp; Smith, N. A. (2016). Recurrent Neural Network Grammars. NAACL.</a:t>
            </a:r>
            <a:endParaRPr sz="1000">
              <a:highlight>
                <a:srgbClr val="FFFFFF"/>
              </a:highlight>
            </a:endParaRPr>
          </a:p>
          <a:p>
            <a:pPr marL="457200" lvl="0" indent="0" algn="l" rtl="0">
              <a:lnSpc>
                <a:spcPct val="124000"/>
              </a:lnSpc>
              <a:spcBef>
                <a:spcPts val="0"/>
              </a:spcBef>
              <a:spcAft>
                <a:spcPts val="0"/>
              </a:spcAft>
              <a:buNone/>
            </a:pPr>
            <a:endParaRPr sz="1000">
              <a:highlight>
                <a:srgbClr val="FFFFFF"/>
              </a:high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3331" name="Google Shape;3331;p12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79</a:t>
            </a:fld>
            <a:endParaRPr/>
          </a:p>
        </p:txBody>
      </p:sp>
      <p:sp>
        <p:nvSpPr>
          <p:cNvPr id="3329" name="Google Shape;3329;p122"/>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 Interaction</a:t>
            </a:r>
            <a:endParaRPr/>
          </a:p>
        </p:txBody>
      </p:sp>
      <p:sp>
        <p:nvSpPr>
          <p:cNvPr id="3330" name="Google Shape;3330;p122"/>
          <p:cNvSpPr txBox="1">
            <a:spLocks noGrp="1"/>
          </p:cNvSpPr>
          <p:nvPr>
            <p:ph type="body" idx="4294967295"/>
          </p:nvPr>
        </p:nvSpPr>
        <p:spPr>
          <a:xfrm>
            <a:off x="0" y="1152525"/>
            <a:ext cx="8521700" cy="3416300"/>
          </a:xfrm>
          <a:prstGeom prst="rect">
            <a:avLst/>
          </a:prstGeom>
        </p:spPr>
        <p:txBody>
          <a:bodyPr spcFirstLastPara="1" wrap="square" lIns="91425" tIns="91425" rIns="91425" bIns="91425" anchor="t" anchorCtr="0">
            <a:noAutofit/>
          </a:bodyPr>
          <a:lstStyle/>
          <a:p>
            <a:pPr marL="457200" lvl="0" indent="-292100" algn="l" rtl="0">
              <a:lnSpc>
                <a:spcPct val="124000"/>
              </a:lnSpc>
              <a:spcBef>
                <a:spcPts val="0"/>
              </a:spcBef>
              <a:spcAft>
                <a:spcPts val="0"/>
              </a:spcAft>
              <a:buSzPts val="1000"/>
              <a:buChar char="●"/>
            </a:pPr>
            <a:r>
              <a:rPr lang="en-GB" sz="1000">
                <a:highlight>
                  <a:schemeClr val="lt1"/>
                </a:highlight>
              </a:rPr>
              <a:t>Cho, K., Gulcehre, B. V. M. C., Bahdanau, D., Schwenk, F. B. H., &amp; Bengio, Y. (2014). Learning Phrase Representations using RNN Encoder–Decoder for Statistical Machine Translation. EMNLP.</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Sutskever, I., Vinyals, O., &amp; Le, Q. V. (2014). Sequence to sequence learning with neural networks. NIPS.</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Bahdanau, D., Cho, K., &amp; Bengio, Y. (2015). Neural machine translation by jointly learning to align and translate. ICLR.</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Sukhbaatar, S., Weston, J., &amp; Fergus, R. (2015). End-to-end memory networks. NIPS.</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Kumar, A., Irsoy, O., Ondruska, P., Iyyer, M., Bradbury, J., Gulrajani, I., ... &amp; Socher, R. (2016). Ask me anything: Dynamic memory networks for natural language processing. ICML.</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Graves, A., Wayne, G., Reynolds, M., Harley, T., Danihelka, I., Grabska-Barwińska, A., ... &amp; Badia, A. P. (2016). Hybrid computing using a neural network with dynamic external memory. Nature</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Grefenstette, E., Hermann, K. M., Suleyman, M., &amp; Blunsom, P. (2015). NIPS.</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Henaff, M., Weston, J., Szlam, A., Bordes, A., &amp; LeCun, Y. (2017). Tracking the world state with recurrent entity networks. ICLR.</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Rocktäschel, T., Grefenstette, E., Hermann, K. M., Kočiský, T., &amp; Blunsom, P. (2016). Reasoning about entailment with neural attention. ICLR.</a:t>
            </a:r>
            <a:endParaRPr sz="1000">
              <a:highlight>
                <a:schemeClr val="lt1"/>
              </a:highlight>
            </a:endParaRPr>
          </a:p>
          <a:p>
            <a:pPr marL="457200" lvl="0" indent="-292100" algn="l" rtl="0">
              <a:lnSpc>
                <a:spcPct val="124000"/>
              </a:lnSpc>
              <a:spcBef>
                <a:spcPts val="0"/>
              </a:spcBef>
              <a:spcAft>
                <a:spcPts val="0"/>
              </a:spcAft>
              <a:buSzPts val="1000"/>
              <a:buChar char="●"/>
            </a:pPr>
            <a:r>
              <a:rPr lang="en-GB" sz="1000">
                <a:highlight>
                  <a:schemeClr val="lt1"/>
                </a:highlight>
              </a:rPr>
              <a:t>Yu, A. W., Dohan, D., Luong, M. T., Zhao, R., Chen, K., Norouzi, M., &amp; Le, Q. V. (2018). QANet: Combining Local Convolution with Global Self-Attention for Reading Comprehension. ICLR.</a:t>
            </a:r>
            <a:endParaRPr sz="1000">
              <a:highlight>
                <a:schemeClr val="lt1"/>
              </a:highlight>
            </a:endParaRPr>
          </a:p>
          <a:p>
            <a:pPr marL="0" lvl="0" indent="0" algn="l" rtl="0">
              <a:spcBef>
                <a:spcPts val="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p:nvPr/>
        </p:nvSpPr>
        <p:spPr>
          <a:xfrm>
            <a:off x="4677700" y="2150091"/>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368" name="Google Shape;368;p33"/>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End-to-End Approaches (since 2014 or so)</a:t>
            </a:r>
            <a:endParaRPr dirty="0"/>
          </a:p>
        </p:txBody>
      </p:sp>
      <p:grpSp>
        <p:nvGrpSpPr>
          <p:cNvPr id="369" name="Google Shape;369;p33"/>
          <p:cNvGrpSpPr/>
          <p:nvPr/>
        </p:nvGrpSpPr>
        <p:grpSpPr>
          <a:xfrm>
            <a:off x="4010705" y="2150398"/>
            <a:ext cx="304800" cy="1314300"/>
            <a:chOff x="3752775" y="2200275"/>
            <a:chExt cx="304800" cy="1314300"/>
          </a:xfrm>
        </p:grpSpPr>
        <p:sp>
          <p:nvSpPr>
            <p:cNvPr id="370" name="Google Shape;370;p33"/>
            <p:cNvSpPr/>
            <p:nvPr/>
          </p:nvSpPr>
          <p:spPr>
            <a:xfrm>
              <a:off x="3781425" y="2257425"/>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a:off x="3781425" y="257175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3"/>
            <p:cNvSpPr/>
            <p:nvPr/>
          </p:nvSpPr>
          <p:spPr>
            <a:xfrm>
              <a:off x="3781425" y="2886075"/>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3781425" y="32004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3752775" y="2200275"/>
              <a:ext cx="304800" cy="13143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33"/>
          <p:cNvSpPr/>
          <p:nvPr/>
        </p:nvSpPr>
        <p:spPr>
          <a:xfrm>
            <a:off x="4706388" y="222810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4706350" y="2542438"/>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p:nvPr/>
        </p:nvSpPr>
        <p:spPr>
          <a:xfrm>
            <a:off x="4706388" y="285679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4706388" y="3154340"/>
            <a:ext cx="247500" cy="247500"/>
          </a:xfrm>
          <a:prstGeom prst="ellipse">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1" name="Google Shape;381;p33"/>
          <p:cNvCxnSpPr>
            <a:stCxn id="374" idx="3"/>
            <a:endCxn id="367" idx="1"/>
          </p:cNvCxnSpPr>
          <p:nvPr/>
        </p:nvCxnSpPr>
        <p:spPr>
          <a:xfrm>
            <a:off x="4315505" y="2807548"/>
            <a:ext cx="362100" cy="600"/>
          </a:xfrm>
          <a:prstGeom prst="bentConnector3">
            <a:avLst>
              <a:gd name="adj1" fmla="val 50013"/>
            </a:avLst>
          </a:prstGeom>
          <a:noFill/>
          <a:ln w="9525" cap="flat" cmpd="sng">
            <a:solidFill>
              <a:srgbClr val="000000"/>
            </a:solidFill>
            <a:prstDash val="solid"/>
            <a:round/>
            <a:headEnd type="none" w="med" len="med"/>
            <a:tailEnd type="triangle" w="med" len="med"/>
          </a:ln>
        </p:spPr>
      </p:cxnSp>
      <p:cxnSp>
        <p:nvCxnSpPr>
          <p:cNvPr id="382" name="Google Shape;382;p33"/>
          <p:cNvCxnSpPr>
            <a:stCxn id="367" idx="3"/>
            <a:endCxn id="383" idx="1"/>
          </p:cNvCxnSpPr>
          <p:nvPr/>
        </p:nvCxnSpPr>
        <p:spPr>
          <a:xfrm>
            <a:off x="4982500" y="2807241"/>
            <a:ext cx="941100" cy="663600"/>
          </a:xfrm>
          <a:prstGeom prst="bentConnector3">
            <a:avLst>
              <a:gd name="adj1" fmla="val 50000"/>
            </a:avLst>
          </a:prstGeom>
          <a:noFill/>
          <a:ln w="9525" cap="flat" cmpd="sng">
            <a:solidFill>
              <a:srgbClr val="000000"/>
            </a:solidFill>
            <a:prstDash val="solid"/>
            <a:round/>
            <a:headEnd type="none" w="med" len="med"/>
            <a:tailEnd type="triangle" w="med" len="med"/>
          </a:ln>
        </p:spPr>
      </p:cxnSp>
      <p:sp>
        <p:nvSpPr>
          <p:cNvPr id="384" name="Google Shape;384;p33"/>
          <p:cNvSpPr/>
          <p:nvPr/>
        </p:nvSpPr>
        <p:spPr>
          <a:xfrm>
            <a:off x="1090175" y="1772850"/>
            <a:ext cx="1977000" cy="20691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dirty="0"/>
              <a:t>In January 1880, two of Tesla's uncles put together enough money to help him leave </a:t>
            </a:r>
            <a:r>
              <a:rPr lang="en-GB" sz="800" dirty="0" err="1"/>
              <a:t>Gospić</a:t>
            </a:r>
            <a:r>
              <a:rPr lang="en-GB" sz="800" dirty="0"/>
              <a:t> for Prague where he was to study. Unfortunately, he arrived too late to enrol at Charles-Ferdinand University; he never studied Greek, a required subject; and he was illiterate in Czech, another required subject. Tesla did, however, attend lectures at the university, although, as an auditor, he did not receive grades for the courses.</a:t>
            </a:r>
            <a:endParaRPr sz="800" dirty="0"/>
          </a:p>
        </p:txBody>
      </p:sp>
      <p:cxnSp>
        <p:nvCxnSpPr>
          <p:cNvPr id="385" name="Google Shape;385;p33"/>
          <p:cNvCxnSpPr>
            <a:stCxn id="384" idx="3"/>
            <a:endCxn id="374" idx="1"/>
          </p:cNvCxnSpPr>
          <p:nvPr/>
        </p:nvCxnSpPr>
        <p:spPr>
          <a:xfrm>
            <a:off x="3067175" y="2807400"/>
            <a:ext cx="943500" cy="0"/>
          </a:xfrm>
          <a:prstGeom prst="straightConnector1">
            <a:avLst/>
          </a:prstGeom>
          <a:noFill/>
          <a:ln w="9525" cap="flat" cmpd="sng">
            <a:solidFill>
              <a:srgbClr val="000000"/>
            </a:solidFill>
            <a:prstDash val="solid"/>
            <a:round/>
            <a:headEnd type="none" w="med" len="med"/>
            <a:tailEnd type="triangle" w="med" len="med"/>
          </a:ln>
        </p:spPr>
      </p:cxnSp>
      <p:sp>
        <p:nvSpPr>
          <p:cNvPr id="387" name="Google Shape;387;p33"/>
          <p:cNvSpPr txBox="1"/>
          <p:nvPr/>
        </p:nvSpPr>
        <p:spPr>
          <a:xfrm>
            <a:off x="6190575" y="4048700"/>
            <a:ext cx="14433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t>[Information Need]</a:t>
            </a:r>
            <a:endParaRPr sz="1000"/>
          </a:p>
        </p:txBody>
      </p:sp>
      <p:sp>
        <p:nvSpPr>
          <p:cNvPr id="388" name="Google Shape;388;p33"/>
          <p:cNvSpPr txBox="1"/>
          <p:nvPr/>
        </p:nvSpPr>
        <p:spPr>
          <a:xfrm>
            <a:off x="3966463" y="4048700"/>
            <a:ext cx="10791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[Meaning?]</a:t>
            </a:r>
            <a:endParaRPr sz="1000" dirty="0"/>
          </a:p>
        </p:txBody>
      </p:sp>
      <p:sp>
        <p:nvSpPr>
          <p:cNvPr id="380" name="Google Shape;380;p33"/>
          <p:cNvSpPr/>
          <p:nvPr/>
        </p:nvSpPr>
        <p:spPr>
          <a:xfrm>
            <a:off x="5923725" y="1772838"/>
            <a:ext cx="1977000" cy="2069100"/>
          </a:xfrm>
          <a:prstGeom prst="roundRect">
            <a:avLst>
              <a:gd name="adj" fmla="val 16667"/>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endParaRPr>
          </a:p>
        </p:txBody>
      </p:sp>
      <p:pic>
        <p:nvPicPr>
          <p:cNvPr id="391" name="Google Shape;391;p33" descr="Image result for question answer"/>
          <p:cNvPicPr preferRelativeResize="0"/>
          <p:nvPr/>
        </p:nvPicPr>
        <p:blipFill>
          <a:blip r:embed="rId3">
            <a:alphaModFix/>
          </a:blip>
          <a:stretch>
            <a:fillRect/>
          </a:stretch>
        </p:blipFill>
        <p:spPr>
          <a:xfrm>
            <a:off x="6015100" y="2134547"/>
            <a:ext cx="1794250" cy="1345700"/>
          </a:xfrm>
          <a:prstGeom prst="rect">
            <a:avLst/>
          </a:prstGeom>
          <a:noFill/>
          <a:ln>
            <a:noFill/>
          </a:ln>
        </p:spPr>
      </p:pic>
      <p:sp>
        <p:nvSpPr>
          <p:cNvPr id="25" name="Google Shape;186;p22">
            <a:extLst>
              <a:ext uri="{FF2B5EF4-FFF2-40B4-BE49-F238E27FC236}">
                <a16:creationId xmlns:a16="http://schemas.microsoft.com/office/drawing/2014/main" id="{7B4A3C17-5879-CA4B-9736-3D85A8A86D11}"/>
              </a:ext>
            </a:extLst>
          </p:cNvPr>
          <p:cNvSpPr txBox="1"/>
          <p:nvPr/>
        </p:nvSpPr>
        <p:spPr>
          <a:xfrm>
            <a:off x="1351992" y="4048700"/>
            <a:ext cx="1266233"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dirty="0"/>
              <a:t>[Passage of Text]</a:t>
            </a:r>
            <a:endParaRPr sz="1000" dirty="0"/>
          </a:p>
        </p:txBody>
      </p:sp>
      <p:cxnSp>
        <p:nvCxnSpPr>
          <p:cNvPr id="26" name="Google Shape;379;p33">
            <a:extLst>
              <a:ext uri="{FF2B5EF4-FFF2-40B4-BE49-F238E27FC236}">
                <a16:creationId xmlns:a16="http://schemas.microsoft.com/office/drawing/2014/main" id="{461A5F63-0ECE-1240-BB2F-E85B5D95AFAA}"/>
              </a:ext>
            </a:extLst>
          </p:cNvPr>
          <p:cNvCxnSpPr/>
          <p:nvPr/>
        </p:nvCxnSpPr>
        <p:spPr>
          <a:xfrm rot="5400000">
            <a:off x="5348775" y="580799"/>
            <a:ext cx="377700" cy="2749200"/>
          </a:xfrm>
          <a:prstGeom prst="bentConnector3">
            <a:avLst>
              <a:gd name="adj1" fmla="val -63046"/>
            </a:avLst>
          </a:prstGeom>
          <a:noFill/>
          <a:ln w="38100" cap="flat" cmpd="sng">
            <a:solidFill>
              <a:schemeClr val="accent5"/>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362"/>
        <p:cNvGrpSpPr/>
        <p:nvPr/>
      </p:nvGrpSpPr>
      <p:grpSpPr>
        <a:xfrm>
          <a:off x="0" y="0"/>
          <a:ext cx="0" cy="0"/>
          <a:chOff x="0" y="0"/>
          <a:chExt cx="0" cy="0"/>
        </a:xfrm>
      </p:grpSpPr>
      <p:sp>
        <p:nvSpPr>
          <p:cNvPr id="4365" name="Google Shape;4365;p16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80</a:t>
            </a:fld>
            <a:endParaRPr/>
          </a:p>
        </p:txBody>
      </p:sp>
      <p:sp>
        <p:nvSpPr>
          <p:cNvPr id="4363" name="Google Shape;4363;p167"/>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a:t>
            </a:r>
            <a:endParaRPr/>
          </a:p>
        </p:txBody>
      </p:sp>
      <p:sp>
        <p:nvSpPr>
          <p:cNvPr id="4364" name="Google Shape;4364;p167"/>
          <p:cNvSpPr txBox="1">
            <a:spLocks noGrp="1"/>
          </p:cNvSpPr>
          <p:nvPr>
            <p:ph type="body" idx="4294967295"/>
          </p:nvPr>
        </p:nvSpPr>
        <p:spPr>
          <a:xfrm>
            <a:off x="0" y="1000125"/>
            <a:ext cx="8521700" cy="3416300"/>
          </a:xfrm>
          <a:prstGeom prst="rect">
            <a:avLst/>
          </a:prstGeom>
          <a:noFill/>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SzPts val="800"/>
              <a:buChar char="●"/>
            </a:pPr>
            <a:r>
              <a:rPr lang="en-GB" sz="800"/>
              <a:t>Adversarial Examples for Evaluating Reading Comprehension Systems (Jia et al. 2017, EMNLP)</a:t>
            </a:r>
            <a:endParaRPr sz="800"/>
          </a:p>
          <a:p>
            <a:pPr marL="457200" lvl="0" indent="-279400" algn="l" rtl="0">
              <a:lnSpc>
                <a:spcPct val="115000"/>
              </a:lnSpc>
              <a:spcBef>
                <a:spcPts val="0"/>
              </a:spcBef>
              <a:spcAft>
                <a:spcPts val="0"/>
              </a:spcAft>
              <a:buSzPts val="800"/>
              <a:buChar char="●"/>
            </a:pPr>
            <a:r>
              <a:rPr lang="en-GB" sz="800"/>
              <a:t>Know What You Don’t Know: Unanswerable Questions for SQuAD (Rajpurkar et al. 2018, ACL)</a:t>
            </a:r>
            <a:endParaRPr sz="800"/>
          </a:p>
          <a:p>
            <a:pPr marL="457200" lvl="0" indent="-279400" algn="l" rtl="0">
              <a:lnSpc>
                <a:spcPct val="115000"/>
              </a:lnSpc>
              <a:spcBef>
                <a:spcPts val="0"/>
              </a:spcBef>
              <a:spcAft>
                <a:spcPts val="0"/>
              </a:spcAft>
              <a:buSzPts val="800"/>
              <a:buChar char="●"/>
            </a:pPr>
            <a:r>
              <a:rPr lang="en-GB" sz="800"/>
              <a:t>Visual question answering: Datasets, algorithms, and future challenges (Kafle et al. 2017, Computer Vision and Image Understanding)</a:t>
            </a:r>
            <a:endParaRPr sz="800"/>
          </a:p>
          <a:p>
            <a:pPr marL="457200" lvl="0" indent="-279400" algn="l" rtl="0">
              <a:lnSpc>
                <a:spcPct val="115000"/>
              </a:lnSpc>
              <a:spcBef>
                <a:spcPts val="0"/>
              </a:spcBef>
              <a:spcAft>
                <a:spcPts val="0"/>
              </a:spcAft>
              <a:buSzPts val="800"/>
              <a:buChar char="●"/>
            </a:pPr>
            <a:r>
              <a:rPr lang="en-GB" sz="800"/>
              <a:t>Making the V in VQA Matter: Elevating the Role of Image Understanding in Visual Question Answering (Goyal et al. 2017, CVPR)</a:t>
            </a:r>
            <a:endParaRPr sz="800"/>
          </a:p>
          <a:p>
            <a:pPr marL="457200" lvl="0" indent="-279400" algn="l" rtl="0">
              <a:lnSpc>
                <a:spcPct val="115000"/>
              </a:lnSpc>
              <a:spcBef>
                <a:spcPts val="0"/>
              </a:spcBef>
              <a:spcAft>
                <a:spcPts val="0"/>
              </a:spcAft>
              <a:buSzPts val="800"/>
              <a:buChar char="●"/>
            </a:pPr>
            <a:r>
              <a:rPr lang="en-GB" sz="800"/>
              <a:t>Reading Wikipedia to Answer Open-Domain Questions (Chen et al. 2017, ACL)</a:t>
            </a:r>
            <a:endParaRPr sz="800"/>
          </a:p>
          <a:p>
            <a:pPr marL="457200" lvl="0" indent="-279400" algn="l" rtl="0">
              <a:lnSpc>
                <a:spcPct val="115000"/>
              </a:lnSpc>
              <a:spcBef>
                <a:spcPts val="0"/>
              </a:spcBef>
              <a:spcAft>
                <a:spcPts val="0"/>
              </a:spcAft>
              <a:buSzPts val="800"/>
              <a:buChar char="●"/>
            </a:pPr>
            <a:r>
              <a:rPr lang="en-GB" sz="800"/>
              <a:t>Event2Mind: Commonsense Inference on Events, Intents, and Reactions (Rashkin et al. 2018, arXiv)</a:t>
            </a:r>
            <a:endParaRPr sz="800"/>
          </a:p>
          <a:p>
            <a:pPr marL="457200" lvl="0" indent="-279400" algn="l" rtl="0">
              <a:lnSpc>
                <a:spcPct val="115000"/>
              </a:lnSpc>
              <a:spcBef>
                <a:spcPts val="0"/>
              </a:spcBef>
              <a:spcAft>
                <a:spcPts val="0"/>
              </a:spcAft>
              <a:buSzPts val="800"/>
              <a:buChar char="●"/>
            </a:pPr>
            <a:r>
              <a:rPr lang="en-GB" sz="800"/>
              <a:t>Semantically Equivalent Adversarial Rules for Debugging NLP Models (Ribeiro 2018, ACL)</a:t>
            </a:r>
            <a:endParaRPr sz="800"/>
          </a:p>
          <a:p>
            <a:pPr marL="457200" lvl="0" indent="-279400" algn="l" rtl="0">
              <a:lnSpc>
                <a:spcPct val="115000"/>
              </a:lnSpc>
              <a:spcBef>
                <a:spcPts val="0"/>
              </a:spcBef>
              <a:spcAft>
                <a:spcPts val="0"/>
              </a:spcAft>
              <a:buSzPts val="800"/>
              <a:buChar char="●"/>
            </a:pPr>
            <a:r>
              <a:rPr lang="en-GB" sz="800"/>
              <a:t>Understanding Neural Networks through Representation Erasure (Li et al. 2016, arXiv)</a:t>
            </a:r>
            <a:endParaRPr sz="800"/>
          </a:p>
          <a:p>
            <a:pPr marL="457200" lvl="0" indent="-279400" algn="l" rtl="0">
              <a:lnSpc>
                <a:spcPct val="115000"/>
              </a:lnSpc>
              <a:spcBef>
                <a:spcPts val="0"/>
              </a:spcBef>
              <a:spcAft>
                <a:spcPts val="0"/>
              </a:spcAft>
              <a:buSzPts val="800"/>
              <a:buChar char="●"/>
            </a:pPr>
            <a:r>
              <a:rPr lang="en-GB" sz="800"/>
              <a:t>HotFLip: White-Box Adversarial Examples for NLP (Ebrahimi et al. 2017, arXiv)</a:t>
            </a:r>
            <a:endParaRPr sz="800"/>
          </a:p>
          <a:p>
            <a:pPr marL="457200" lvl="0" indent="-279400" algn="l" rtl="0">
              <a:lnSpc>
                <a:spcPct val="115000"/>
              </a:lnSpc>
              <a:spcBef>
                <a:spcPts val="0"/>
              </a:spcBef>
              <a:spcAft>
                <a:spcPts val="0"/>
              </a:spcAft>
              <a:buSzPts val="800"/>
              <a:buChar char="●"/>
            </a:pPr>
            <a:r>
              <a:rPr lang="en-GB" sz="800"/>
              <a:t>Anchors: High-Precision Model-Agnostic Explanations (Ribeiro et al. 2018, AAAI)</a:t>
            </a:r>
            <a:endParaRPr sz="800"/>
          </a:p>
          <a:p>
            <a:pPr marL="457200" lvl="0" indent="-279400" algn="l" rtl="0">
              <a:lnSpc>
                <a:spcPct val="115000"/>
              </a:lnSpc>
              <a:spcBef>
                <a:spcPts val="0"/>
              </a:spcBef>
              <a:spcAft>
                <a:spcPts val="0"/>
              </a:spcAft>
              <a:buSzPts val="800"/>
              <a:buChar char="●"/>
            </a:pPr>
            <a:r>
              <a:rPr lang="en-GB" sz="800"/>
              <a:t>Deep contextualized word representations (Peters et al. 2018, NAACL)</a:t>
            </a:r>
            <a:endParaRPr sz="800"/>
          </a:p>
          <a:p>
            <a:pPr marL="457200" lvl="0" indent="-279400" algn="l" rtl="0">
              <a:lnSpc>
                <a:spcPct val="115000"/>
              </a:lnSpc>
              <a:spcBef>
                <a:spcPts val="0"/>
              </a:spcBef>
              <a:spcAft>
                <a:spcPts val="0"/>
              </a:spcAft>
              <a:buSzPts val="800"/>
              <a:buChar char="●"/>
            </a:pPr>
            <a:r>
              <a:rPr lang="en-GB" sz="800"/>
              <a:t>Learned in Translation: Contextualized Word Vectors (McCann et al. 2017, NIPS)</a:t>
            </a:r>
            <a:endParaRPr sz="800"/>
          </a:p>
          <a:p>
            <a:pPr marL="457200" lvl="0" indent="-279400" algn="l" rtl="0">
              <a:lnSpc>
                <a:spcPct val="115000"/>
              </a:lnSpc>
              <a:spcBef>
                <a:spcPts val="0"/>
              </a:spcBef>
              <a:spcAft>
                <a:spcPts val="0"/>
              </a:spcAft>
              <a:buSzPts val="800"/>
              <a:buChar char="●"/>
            </a:pPr>
            <a:r>
              <a:rPr lang="en-GB" sz="800"/>
              <a:t>Supervised Learning of Universal Sentence Representations from Natural Language Inference Data (Conneau et al. 2017, EMNLP)</a:t>
            </a:r>
            <a:endParaRPr sz="800"/>
          </a:p>
          <a:p>
            <a:pPr marL="457200" lvl="0" indent="-279400" algn="l" rtl="0">
              <a:lnSpc>
                <a:spcPct val="115000"/>
              </a:lnSpc>
              <a:spcBef>
                <a:spcPts val="0"/>
              </a:spcBef>
              <a:spcAft>
                <a:spcPts val="0"/>
              </a:spcAft>
              <a:buSzPts val="800"/>
              <a:buChar char="●"/>
            </a:pPr>
            <a:r>
              <a:rPr lang="en-GB" sz="800"/>
              <a:t>Efficient Estimation of Word Representations in Vector Space (Mikolov et al. 2013, NIPS)</a:t>
            </a:r>
            <a:endParaRPr sz="800"/>
          </a:p>
          <a:p>
            <a:pPr marL="457200" lvl="0" indent="-279400" algn="l" rtl="0">
              <a:lnSpc>
                <a:spcPct val="115000"/>
              </a:lnSpc>
              <a:spcBef>
                <a:spcPts val="0"/>
              </a:spcBef>
              <a:spcAft>
                <a:spcPts val="0"/>
              </a:spcAft>
              <a:buSzPts val="800"/>
              <a:buChar char="●"/>
            </a:pPr>
            <a:r>
              <a:rPr lang="en-GB" sz="800"/>
              <a:t>Simple and Effective Semi-Supervised Question Answering (Dhingra et al. NAACL 2018)</a:t>
            </a:r>
            <a:endParaRPr sz="800"/>
          </a:p>
          <a:p>
            <a:pPr marL="457200" lvl="0" indent="-279400" algn="l" rtl="0">
              <a:lnSpc>
                <a:spcPct val="115000"/>
              </a:lnSpc>
              <a:spcBef>
                <a:spcPts val="0"/>
              </a:spcBef>
              <a:spcAft>
                <a:spcPts val="0"/>
              </a:spcAft>
              <a:buSzPts val="800"/>
              <a:buChar char="●"/>
            </a:pPr>
            <a:r>
              <a:rPr lang="en-GB" sz="800"/>
              <a:t>Neural Domain Adaptation for Biomedical Question Answering (Wiese et al. 2017, CoNLL)</a:t>
            </a:r>
            <a:endParaRPr sz="800"/>
          </a:p>
          <a:p>
            <a:pPr marL="457200" lvl="0" indent="-279400" algn="l" rtl="0">
              <a:lnSpc>
                <a:spcPct val="115000"/>
              </a:lnSpc>
              <a:spcBef>
                <a:spcPts val="0"/>
              </a:spcBef>
              <a:spcAft>
                <a:spcPts val="0"/>
              </a:spcAft>
              <a:buSzPts val="800"/>
              <a:buChar char="●"/>
            </a:pPr>
            <a:r>
              <a:rPr lang="en-GB" sz="800"/>
              <a:t>Improving Language Understanding by Generative Pre-Training (Radford et al. 2018, arXiv)</a:t>
            </a:r>
            <a:endParaRPr sz="800"/>
          </a:p>
          <a:p>
            <a:pPr marL="457200" lvl="0" indent="-279400" algn="l" rtl="0">
              <a:lnSpc>
                <a:spcPct val="115000"/>
              </a:lnSpc>
              <a:spcBef>
                <a:spcPts val="0"/>
              </a:spcBef>
              <a:spcAft>
                <a:spcPts val="0"/>
              </a:spcAft>
              <a:buSzPts val="800"/>
              <a:buChar char="●"/>
            </a:pPr>
            <a:r>
              <a:rPr lang="en-GB" sz="800"/>
              <a:t>Neural Skill Transfer from Supervised Language Tasks to Reading Comprehension (Mihaylov et al. 2017, arXiv)</a:t>
            </a:r>
            <a:endParaRPr sz="800"/>
          </a:p>
          <a:p>
            <a:pPr marL="457200" lvl="0" indent="-279400" algn="l" rtl="0">
              <a:lnSpc>
                <a:spcPct val="115000"/>
              </a:lnSpc>
              <a:spcBef>
                <a:spcPts val="0"/>
              </a:spcBef>
              <a:spcAft>
                <a:spcPts val="0"/>
              </a:spcAft>
              <a:buSzPts val="800"/>
              <a:buChar char="●"/>
            </a:pPr>
            <a:r>
              <a:rPr lang="en-GB" sz="800">
                <a:uFill>
                  <a:noFill/>
                </a:uFill>
                <a:hlinkClick r:id="rId3"/>
              </a:rPr>
              <a:t>Representing General Relational Knowledge in ConceptNet 5</a:t>
            </a:r>
            <a:r>
              <a:rPr lang="en-GB" sz="800"/>
              <a:t> (Speer and Havasi, LREC 2012)</a:t>
            </a:r>
            <a:endParaRPr sz="800"/>
          </a:p>
          <a:p>
            <a:pPr marL="457200" lvl="0" indent="-279400" algn="l" rtl="0">
              <a:lnSpc>
                <a:spcPct val="115000"/>
              </a:lnSpc>
              <a:spcBef>
                <a:spcPts val="0"/>
              </a:spcBef>
              <a:spcAft>
                <a:spcPts val="0"/>
              </a:spcAft>
              <a:buSzPts val="800"/>
              <a:buChar char="●"/>
            </a:pPr>
            <a:r>
              <a:rPr lang="en-GB" sz="800"/>
              <a:t>Learning to understand phrases by embedding the dictionary (Hill et al. 2016, TACL)</a:t>
            </a:r>
            <a:endParaRPr sz="800"/>
          </a:p>
          <a:p>
            <a:pPr marL="457200" lvl="0" indent="-279400" algn="l" rtl="0">
              <a:lnSpc>
                <a:spcPct val="115000"/>
              </a:lnSpc>
              <a:spcBef>
                <a:spcPts val="0"/>
              </a:spcBef>
              <a:spcAft>
                <a:spcPts val="0"/>
              </a:spcAft>
              <a:buSzPts val="800"/>
              <a:buChar char="●"/>
            </a:pPr>
            <a:r>
              <a:rPr lang="en-GB" sz="800"/>
              <a:t>Leveraging knowledge bases in lstms for improving machine reading (Yang et al. 2017, ACL)</a:t>
            </a:r>
            <a:endParaRPr sz="800"/>
          </a:p>
          <a:p>
            <a:pPr marL="457200" lvl="0" indent="-279400" algn="l" rtl="0">
              <a:lnSpc>
                <a:spcPct val="115000"/>
              </a:lnSpc>
              <a:spcBef>
                <a:spcPts val="0"/>
              </a:spcBef>
              <a:spcAft>
                <a:spcPts val="0"/>
              </a:spcAft>
              <a:buSzPts val="800"/>
              <a:buChar char="●"/>
            </a:pPr>
            <a:r>
              <a:rPr lang="en-GB" sz="800"/>
              <a:t>Knowledgeable Reader: Enhancing Cloze-Style Reading Comprehension with External Commonsense Knowledge. (Mihaylov and Frank, 2018, ACL)</a:t>
            </a:r>
            <a:endParaRPr sz="800"/>
          </a:p>
          <a:p>
            <a:pPr marL="457200" lvl="0" indent="-279400" algn="l" rtl="0">
              <a:lnSpc>
                <a:spcPct val="115000"/>
              </a:lnSpc>
              <a:spcBef>
                <a:spcPts val="0"/>
              </a:spcBef>
              <a:spcAft>
                <a:spcPts val="0"/>
              </a:spcAft>
              <a:buSzPts val="800"/>
              <a:buChar char="●"/>
            </a:pPr>
            <a:r>
              <a:rPr lang="en-GB" sz="800"/>
              <a:t>Reading Wikipedia to Answer Open-Domain Questions (Chen et al. 2017, ACL)</a:t>
            </a:r>
            <a:endParaRPr sz="800"/>
          </a:p>
          <a:p>
            <a:pPr marL="457200" lvl="0" indent="-279400" algn="l" rtl="0">
              <a:lnSpc>
                <a:spcPct val="115000"/>
              </a:lnSpc>
              <a:spcBef>
                <a:spcPts val="0"/>
              </a:spcBef>
              <a:spcAft>
                <a:spcPts val="0"/>
              </a:spcAft>
              <a:buSzPts val="800"/>
              <a:buChar char="●"/>
            </a:pPr>
            <a:r>
              <a:rPr lang="en-GB" sz="800"/>
              <a:t>Evidence aggregation for answer re-ranking in open-domain question answering (Wang et al. ICLR 2018)</a:t>
            </a:r>
            <a:endParaRPr sz="800"/>
          </a:p>
          <a:p>
            <a:pPr marL="457200" lvl="0" indent="-279400" algn="l" rtl="0">
              <a:lnSpc>
                <a:spcPct val="115000"/>
              </a:lnSpc>
              <a:spcBef>
                <a:spcPts val="0"/>
              </a:spcBef>
              <a:spcAft>
                <a:spcPts val="0"/>
              </a:spcAft>
              <a:buSzPts val="800"/>
              <a:buChar char="●"/>
            </a:pPr>
            <a:r>
              <a:rPr lang="en-GB" sz="800"/>
              <a:t>Marco Baroni and Gemma Boleda: </a:t>
            </a:r>
            <a:r>
              <a:rPr lang="en-GB" sz="800" u="sng">
                <a:hlinkClick r:id="rId4"/>
              </a:rPr>
              <a:t>https://www.cs.utexas.edu/~mooney/cs388/slides/dist-sem-intro-NLP-class-UT.pdf</a:t>
            </a:r>
            <a:endParaRPr sz="800"/>
          </a:p>
          <a:p>
            <a:pPr marL="457200" lvl="0" indent="-279400" algn="l" rtl="0">
              <a:lnSpc>
                <a:spcPct val="115000"/>
              </a:lnSpc>
              <a:spcBef>
                <a:spcPts val="0"/>
              </a:spcBef>
              <a:spcAft>
                <a:spcPts val="0"/>
              </a:spcAft>
              <a:buSzPts val="800"/>
              <a:buChar char="●"/>
            </a:pPr>
            <a:r>
              <a:rPr lang="en-GB" sz="800"/>
              <a:t>News article:  </a:t>
            </a:r>
            <a:r>
              <a:rPr lang="en-GB" sz="800" u="sng">
                <a:hlinkClick r:id="rId5"/>
              </a:rPr>
              <a:t>https://www.independent.co.uk/infact/brexit-second-referendum-false-claims-eu-referendum-campaign-lies-fake-news-a8113381.html</a:t>
            </a:r>
            <a:endParaRPr sz="800"/>
          </a:p>
          <a:p>
            <a:pPr marL="0" lvl="0" indent="0" algn="l" rtl="0">
              <a:lnSpc>
                <a:spcPct val="115000"/>
              </a:lnSpc>
              <a:spcBef>
                <a:spcPts val="1200"/>
              </a:spcBef>
              <a:spcAft>
                <a:spcPts val="1600"/>
              </a:spcAft>
              <a:buNone/>
            </a:pPr>
            <a:endParaRPr sz="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69"/>
        <p:cNvGrpSpPr/>
        <p:nvPr/>
      </p:nvGrpSpPr>
      <p:grpSpPr>
        <a:xfrm>
          <a:off x="0" y="0"/>
          <a:ext cx="0" cy="0"/>
          <a:chOff x="0" y="0"/>
          <a:chExt cx="0" cy="0"/>
        </a:xfrm>
      </p:grpSpPr>
      <p:sp>
        <p:nvSpPr>
          <p:cNvPr id="4372" name="Google Shape;4372;p16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81</a:t>
            </a:fld>
            <a:endParaRPr/>
          </a:p>
        </p:txBody>
      </p:sp>
      <p:sp>
        <p:nvSpPr>
          <p:cNvPr id="4370" name="Google Shape;4370;p168"/>
          <p:cNvSpPr txBox="1">
            <a:spLocks noGrp="1"/>
          </p:cNvSpPr>
          <p:nvPr>
            <p:ph type="title" idx="4294967295"/>
          </p:nvPr>
        </p:nvSpPr>
        <p:spPr>
          <a:xfrm>
            <a:off x="0" y="444500"/>
            <a:ext cx="8521700" cy="573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 for Datasets</a:t>
            </a:r>
            <a:endParaRPr/>
          </a:p>
        </p:txBody>
      </p:sp>
      <p:sp>
        <p:nvSpPr>
          <p:cNvPr id="4371" name="Google Shape;4371;p168"/>
          <p:cNvSpPr txBox="1">
            <a:spLocks noGrp="1"/>
          </p:cNvSpPr>
          <p:nvPr>
            <p:ph type="body" idx="4294967295"/>
          </p:nvPr>
        </p:nvSpPr>
        <p:spPr>
          <a:xfrm>
            <a:off x="0" y="847725"/>
            <a:ext cx="8521700" cy="3416300"/>
          </a:xfrm>
          <a:prstGeom prst="rect">
            <a:avLst/>
          </a:prstGeom>
          <a:noFill/>
        </p:spPr>
        <p:txBody>
          <a:bodyPr spcFirstLastPara="1" wrap="square" lIns="91425" tIns="91425" rIns="91425" bIns="91425" anchor="t" anchorCtr="0">
            <a:noAutofit/>
          </a:bodyPr>
          <a:lstStyle/>
          <a:p>
            <a:pPr marL="457200" lvl="0" indent="-279400" algn="l" rtl="0">
              <a:spcBef>
                <a:spcPts val="1200"/>
              </a:spcBef>
              <a:spcAft>
                <a:spcPts val="0"/>
              </a:spcAft>
              <a:buSzPts val="800"/>
              <a:buChar char="●"/>
            </a:pPr>
            <a:r>
              <a:rPr lang="en-GB" sz="800"/>
              <a:t>Building a question answering test collection, </a:t>
            </a:r>
            <a:r>
              <a:rPr lang="en-GB" sz="800" i="1"/>
              <a:t>Voorhees &amp; Tice</a:t>
            </a:r>
            <a:r>
              <a:rPr lang="en-GB" sz="800"/>
              <a:t> SIGIR 2000</a:t>
            </a:r>
            <a:endParaRPr sz="800"/>
          </a:p>
          <a:p>
            <a:pPr marL="457200" lvl="0" indent="-279400" algn="l" rtl="0">
              <a:spcBef>
                <a:spcPts val="0"/>
              </a:spcBef>
              <a:spcAft>
                <a:spcPts val="0"/>
              </a:spcAft>
              <a:buSzPts val="800"/>
              <a:buChar char="●"/>
            </a:pPr>
            <a:r>
              <a:rPr lang="en-GB" sz="800"/>
              <a:t>Besting the Quiz Master: Crowdsourcing Incremental Classification Games, </a:t>
            </a:r>
            <a:r>
              <a:rPr lang="en-GB" sz="800" i="1"/>
              <a:t>Boyd-Graber et al.</a:t>
            </a:r>
            <a:r>
              <a:rPr lang="en-GB" sz="800"/>
              <a:t> EMNLP 2012</a:t>
            </a:r>
            <a:endParaRPr sz="800"/>
          </a:p>
          <a:p>
            <a:pPr marL="457200" lvl="0" indent="-279400" algn="l" rtl="0">
              <a:spcBef>
                <a:spcPts val="0"/>
              </a:spcBef>
              <a:spcAft>
                <a:spcPts val="0"/>
              </a:spcAft>
              <a:buSzPts val="800"/>
              <a:buChar char="●"/>
            </a:pPr>
            <a:r>
              <a:rPr lang="en-GB" sz="800"/>
              <a:t>Semantic Parsing on Freebase from Question-Answer Pairs,  </a:t>
            </a:r>
            <a:r>
              <a:rPr lang="en-GB" sz="800" i="1"/>
              <a:t>Berant et al. </a:t>
            </a:r>
            <a:r>
              <a:rPr lang="en-GB" sz="800"/>
              <a:t>EMNLP 2013</a:t>
            </a:r>
            <a:endParaRPr sz="800"/>
          </a:p>
          <a:p>
            <a:pPr marL="457200" lvl="0" indent="-279400" algn="l" rtl="0">
              <a:spcBef>
                <a:spcPts val="0"/>
              </a:spcBef>
              <a:spcAft>
                <a:spcPts val="0"/>
              </a:spcAft>
              <a:buSzPts val="800"/>
              <a:buChar char="●"/>
            </a:pPr>
            <a:r>
              <a:rPr lang="en-GB" sz="800"/>
              <a:t>Mctest: A challenge dataset for the open-domain macchine comprehension of text, </a:t>
            </a:r>
            <a:r>
              <a:rPr lang="en-GB" sz="800" i="1"/>
              <a:t>Richardson et al.</a:t>
            </a:r>
            <a:r>
              <a:rPr lang="en-GB" sz="800"/>
              <a:t> EMNLP 2013</a:t>
            </a:r>
            <a:endParaRPr sz="800"/>
          </a:p>
          <a:p>
            <a:pPr marL="457200" lvl="0" indent="-279400" algn="l" rtl="0">
              <a:spcBef>
                <a:spcPts val="0"/>
              </a:spcBef>
              <a:spcAft>
                <a:spcPts val="0"/>
              </a:spcAft>
              <a:buSzPts val="800"/>
              <a:buChar char="●"/>
            </a:pPr>
            <a:r>
              <a:rPr lang="en-GB" sz="800"/>
              <a:t>Teaching Machines to Read and Comprehend,</a:t>
            </a:r>
            <a:r>
              <a:rPr lang="en-GB" sz="800" i="1"/>
              <a:t> Hermann et al.</a:t>
            </a:r>
            <a:r>
              <a:rPr lang="en-GB" sz="800"/>
              <a:t> NIPS 2015</a:t>
            </a:r>
            <a:endParaRPr sz="800"/>
          </a:p>
          <a:p>
            <a:pPr marL="457200" lvl="0" indent="-279400" algn="l" rtl="0">
              <a:spcBef>
                <a:spcPts val="0"/>
              </a:spcBef>
              <a:spcAft>
                <a:spcPts val="0"/>
              </a:spcAft>
              <a:buSzPts val="800"/>
              <a:buChar char="●"/>
            </a:pPr>
            <a:r>
              <a:rPr lang="en-GB" sz="800"/>
              <a:t>WikiQA: A challenge dataset for open-domain question answering, </a:t>
            </a:r>
            <a:r>
              <a:rPr lang="en-GB" sz="800" i="1"/>
              <a:t>Yang et al.</a:t>
            </a:r>
            <a:r>
              <a:rPr lang="en-GB" sz="800"/>
              <a:t> EMNLP 2015 </a:t>
            </a:r>
            <a:endParaRPr sz="800"/>
          </a:p>
          <a:p>
            <a:pPr marL="457200" lvl="0" indent="-279400" algn="l" rtl="0">
              <a:spcBef>
                <a:spcPts val="0"/>
              </a:spcBef>
              <a:spcAft>
                <a:spcPts val="0"/>
              </a:spcAft>
              <a:buSzPts val="800"/>
              <a:buChar char="●"/>
            </a:pPr>
            <a:r>
              <a:rPr lang="en-GB" sz="800"/>
              <a:t>Large-scale Simple Question Answering with Memory Networks,</a:t>
            </a:r>
            <a:r>
              <a:rPr lang="en-GB" sz="800">
                <a:highlight>
                  <a:schemeClr val="lt1"/>
                </a:highlight>
              </a:rPr>
              <a:t> </a:t>
            </a:r>
            <a:r>
              <a:rPr lang="en-GB" sz="800" i="1">
                <a:highlight>
                  <a:schemeClr val="lt1"/>
                </a:highlight>
              </a:rPr>
              <a:t>Bordes et al. 2015</a:t>
            </a:r>
            <a:r>
              <a:rPr lang="en-GB" sz="800">
                <a:highlight>
                  <a:schemeClr val="lt1"/>
                </a:highlight>
              </a:rPr>
              <a:t> arXiv:1506.02075.</a:t>
            </a:r>
            <a:endParaRPr sz="800">
              <a:highlight>
                <a:schemeClr val="lt1"/>
              </a:highlight>
            </a:endParaRPr>
          </a:p>
          <a:p>
            <a:pPr marL="457200" lvl="0" indent="-279400" algn="l" rtl="0">
              <a:spcBef>
                <a:spcPts val="0"/>
              </a:spcBef>
              <a:spcAft>
                <a:spcPts val="0"/>
              </a:spcAft>
              <a:buSzPts val="800"/>
              <a:buChar char="●"/>
            </a:pPr>
            <a:r>
              <a:rPr lang="en-GB" sz="800"/>
              <a:t>The Goldilocks Principle: Reading Children’s Books with Explicit Memory Representations, </a:t>
            </a:r>
            <a:r>
              <a:rPr lang="en-GB" sz="800" i="1"/>
              <a:t>Hill et al.</a:t>
            </a:r>
            <a:r>
              <a:rPr lang="en-GB" sz="800"/>
              <a:t> ICLR 2016</a:t>
            </a:r>
            <a:endParaRPr sz="800">
              <a:highlight>
                <a:schemeClr val="lt1"/>
              </a:highlight>
            </a:endParaRPr>
          </a:p>
          <a:p>
            <a:pPr marL="457200" lvl="0" indent="-279400" algn="l" rtl="0">
              <a:spcBef>
                <a:spcPts val="0"/>
              </a:spcBef>
              <a:spcAft>
                <a:spcPts val="0"/>
              </a:spcAft>
              <a:buSzPts val="800"/>
              <a:buChar char="●"/>
            </a:pPr>
            <a:r>
              <a:rPr lang="en-GB" sz="800"/>
              <a:t>SQuAD: 100,000+ Questions for Machine Comprehension of Text, </a:t>
            </a:r>
            <a:r>
              <a:rPr lang="en-GB" sz="800" i="1"/>
              <a:t>Rajpurkar et al.</a:t>
            </a:r>
            <a:r>
              <a:rPr lang="en-GB" sz="800"/>
              <a:t> EMNLP 2016</a:t>
            </a:r>
            <a:endParaRPr sz="800"/>
          </a:p>
          <a:p>
            <a:pPr marL="457200" lvl="0" indent="-279400" algn="l" rtl="0">
              <a:spcBef>
                <a:spcPts val="0"/>
              </a:spcBef>
              <a:spcAft>
                <a:spcPts val="0"/>
              </a:spcAft>
              <a:buSzPts val="800"/>
              <a:buChar char="●"/>
            </a:pPr>
            <a:r>
              <a:rPr lang="en-GB" sz="800"/>
              <a:t>[SQuAD 2.0] Know What You Don't Know: Unanswerable Questions for SQuAD, </a:t>
            </a:r>
            <a:r>
              <a:rPr lang="en-GB" sz="800" i="1"/>
              <a:t>Rajpurkar and Jia et al.</a:t>
            </a:r>
            <a:r>
              <a:rPr lang="en-GB" sz="800"/>
              <a:t> ACL 2018  </a:t>
            </a:r>
            <a:endParaRPr sz="800"/>
          </a:p>
          <a:p>
            <a:pPr marL="457200" lvl="0" indent="-279400" algn="l" rtl="0">
              <a:spcBef>
                <a:spcPts val="0"/>
              </a:spcBef>
              <a:spcAft>
                <a:spcPts val="0"/>
              </a:spcAft>
              <a:buSzPts val="800"/>
              <a:buChar char="●"/>
            </a:pPr>
            <a:r>
              <a:rPr lang="en-GB" sz="800"/>
              <a:t>Towards AI-Complete Question Answering: A Set of Prerequisite Toy Tasks, </a:t>
            </a:r>
            <a:r>
              <a:rPr lang="en-GB" sz="800" i="1"/>
              <a:t>Weston et al.</a:t>
            </a:r>
            <a:r>
              <a:rPr lang="en-GB" sz="800"/>
              <a:t> ICLR 2016</a:t>
            </a:r>
            <a:endParaRPr sz="800"/>
          </a:p>
          <a:p>
            <a:pPr marL="457200" lvl="0" indent="-279400" algn="l" rtl="0">
              <a:spcBef>
                <a:spcPts val="0"/>
              </a:spcBef>
              <a:spcAft>
                <a:spcPts val="0"/>
              </a:spcAft>
              <a:buSzPts val="800"/>
              <a:buChar char="●"/>
            </a:pPr>
            <a:r>
              <a:rPr lang="en-GB" sz="800"/>
              <a:t>Constraint-Based Question Answering with Knowledge Graph, </a:t>
            </a:r>
            <a:r>
              <a:rPr lang="en-GB" sz="800" i="1"/>
              <a:t>Bao et al</a:t>
            </a:r>
            <a:r>
              <a:rPr lang="en-GB" sz="800"/>
              <a:t>. COLING 2016</a:t>
            </a:r>
            <a:endParaRPr sz="800"/>
          </a:p>
          <a:p>
            <a:pPr marL="457200" lvl="0" indent="-279400" algn="l" rtl="0">
              <a:spcBef>
                <a:spcPts val="0"/>
              </a:spcBef>
              <a:spcAft>
                <a:spcPts val="0"/>
              </a:spcAft>
              <a:buSzPts val="800"/>
              <a:buChar char="●"/>
            </a:pPr>
            <a:r>
              <a:rPr lang="en-GB" sz="800"/>
              <a:t>MovieQA: Understanding Stories in Movies through Question-Answering, </a:t>
            </a:r>
            <a:r>
              <a:rPr lang="en-GB" sz="800" i="1"/>
              <a:t>Tapawasi et al. </a:t>
            </a:r>
            <a:r>
              <a:rPr lang="en-GB" sz="800"/>
              <a:t>CVPR 2016</a:t>
            </a:r>
            <a:endParaRPr sz="800"/>
          </a:p>
          <a:p>
            <a:pPr marL="457200" lvl="0" indent="-279400" algn="l" rtl="0">
              <a:spcBef>
                <a:spcPts val="0"/>
              </a:spcBef>
              <a:spcAft>
                <a:spcPts val="0"/>
              </a:spcAft>
              <a:buSzPts val="800"/>
              <a:buChar char="●"/>
            </a:pPr>
            <a:r>
              <a:rPr lang="en-GB" sz="800"/>
              <a:t>Who did What: A Large-Scale Person-Centered Cloze Dataset, </a:t>
            </a:r>
            <a:r>
              <a:rPr lang="en-GB" sz="800" i="1"/>
              <a:t>Onishi et al.</a:t>
            </a:r>
            <a:r>
              <a:rPr lang="en-GB" sz="800"/>
              <a:t> EMNLP 2016</a:t>
            </a:r>
            <a:endParaRPr sz="800"/>
          </a:p>
          <a:p>
            <a:pPr marL="457200" lvl="0" indent="-279400" algn="l" rtl="0">
              <a:spcBef>
                <a:spcPts val="0"/>
              </a:spcBef>
              <a:spcAft>
                <a:spcPts val="0"/>
              </a:spcAft>
              <a:buSzPts val="800"/>
              <a:buChar char="●"/>
            </a:pPr>
            <a:r>
              <a:rPr lang="en-GB" sz="800"/>
              <a:t>MS MARCO: A Human Generated MAchine Reading COmprehension Dataset, </a:t>
            </a:r>
            <a:r>
              <a:rPr lang="en-GB" sz="800" i="1"/>
              <a:t>Nguyen et al. </a:t>
            </a:r>
            <a:r>
              <a:rPr lang="en-GB" sz="800"/>
              <a:t>NIPS 2016</a:t>
            </a:r>
            <a:endParaRPr sz="800"/>
          </a:p>
          <a:p>
            <a:pPr marL="457200" lvl="0" indent="-279400" algn="l" rtl="0">
              <a:spcBef>
                <a:spcPts val="0"/>
              </a:spcBef>
              <a:spcAft>
                <a:spcPts val="0"/>
              </a:spcAft>
              <a:buSzPts val="800"/>
              <a:buChar char="●"/>
            </a:pPr>
            <a:r>
              <a:rPr lang="en-GB" sz="800"/>
              <a:t>The LAMBADA dataset: Word prediction requiring a broad discourse context, </a:t>
            </a:r>
            <a:r>
              <a:rPr lang="en-GB" sz="800" i="1"/>
              <a:t>Paperno et al. </a:t>
            </a:r>
            <a:r>
              <a:rPr lang="en-GB" sz="800"/>
              <a:t>ACL 2016</a:t>
            </a:r>
            <a:endParaRPr sz="800"/>
          </a:p>
          <a:p>
            <a:pPr marL="457200" lvl="0" indent="-279400" algn="l" rtl="0">
              <a:spcBef>
                <a:spcPts val="0"/>
              </a:spcBef>
              <a:spcAft>
                <a:spcPts val="0"/>
              </a:spcAft>
              <a:buSzPts val="800"/>
              <a:buChar char="●"/>
            </a:pPr>
            <a:r>
              <a:rPr lang="en-GB" sz="800"/>
              <a:t>WIKIREADING: A Novel Large-scale Language Understanding Task over Wikipedia, </a:t>
            </a:r>
            <a:r>
              <a:rPr lang="en-GB" sz="800" i="1"/>
              <a:t>Hewlett et al.</a:t>
            </a:r>
            <a:r>
              <a:rPr lang="en-GB" sz="800"/>
              <a:t> ACL 2016</a:t>
            </a:r>
            <a:endParaRPr sz="800"/>
          </a:p>
          <a:p>
            <a:pPr marL="457200" lvl="0" indent="-279400" algn="l" rtl="0">
              <a:spcBef>
                <a:spcPts val="0"/>
              </a:spcBef>
              <a:spcAft>
                <a:spcPts val="0"/>
              </a:spcAft>
              <a:buSzPts val="800"/>
              <a:buChar char="●"/>
            </a:pPr>
            <a:r>
              <a:rPr lang="en-GB" sz="800"/>
              <a:t>TriviaQA: A Large Scale Distantly Supervised Challenge Dataset for Reading Comprehension, </a:t>
            </a:r>
            <a:r>
              <a:rPr lang="en-GB" sz="800" i="1"/>
              <a:t>Joshi et al.</a:t>
            </a:r>
            <a:r>
              <a:rPr lang="en-GB" sz="800"/>
              <a:t> ACL 2017</a:t>
            </a:r>
            <a:endParaRPr sz="800"/>
          </a:p>
          <a:p>
            <a:pPr marL="457200" lvl="0" indent="-279400" algn="l" rtl="0">
              <a:spcBef>
                <a:spcPts val="0"/>
              </a:spcBef>
              <a:spcAft>
                <a:spcPts val="0"/>
              </a:spcAft>
              <a:buSzPts val="800"/>
              <a:buChar char="●"/>
            </a:pPr>
            <a:r>
              <a:rPr lang="en-GB" sz="800"/>
              <a:t>Crowdsourcing Multiple Choice Science Questions, </a:t>
            </a:r>
            <a:r>
              <a:rPr lang="en-GB" sz="800" i="1"/>
              <a:t>Welbl et al.</a:t>
            </a:r>
            <a:r>
              <a:rPr lang="en-GB" sz="800"/>
              <a:t> WNUT 2017</a:t>
            </a:r>
            <a:endParaRPr sz="800"/>
          </a:p>
          <a:p>
            <a:pPr marL="457200" lvl="0" indent="-279400" algn="l" rtl="0">
              <a:spcBef>
                <a:spcPts val="0"/>
              </a:spcBef>
              <a:spcAft>
                <a:spcPts val="0"/>
              </a:spcAft>
              <a:buSzPts val="800"/>
              <a:buChar char="●"/>
            </a:pPr>
            <a:r>
              <a:rPr lang="en-GB" sz="800"/>
              <a:t>RACE: Large-scale ReAding Comprehension Dataset From Examinations, </a:t>
            </a:r>
            <a:r>
              <a:rPr lang="en-GB" sz="800" i="1"/>
              <a:t>Lai et al.</a:t>
            </a:r>
            <a:r>
              <a:rPr lang="en-GB" sz="800"/>
              <a:t> EMNLP 2017</a:t>
            </a:r>
            <a:endParaRPr sz="800"/>
          </a:p>
          <a:p>
            <a:pPr marL="457200" lvl="0" indent="-279400" algn="l" rtl="0">
              <a:spcBef>
                <a:spcPts val="0"/>
              </a:spcBef>
              <a:spcAft>
                <a:spcPts val="0"/>
              </a:spcAft>
              <a:buSzPts val="800"/>
              <a:buChar char="●"/>
            </a:pPr>
            <a:r>
              <a:rPr lang="en-GB" sz="800"/>
              <a:t>NewsQA: a Machine Comprehension Dataset, </a:t>
            </a:r>
            <a:r>
              <a:rPr lang="en-GB" sz="800" i="1"/>
              <a:t>Trischler et al.</a:t>
            </a:r>
            <a:r>
              <a:rPr lang="en-GB" sz="800"/>
              <a:t> RepL4NLP </a:t>
            </a:r>
            <a:r>
              <a:rPr lang="en-GB" sz="800">
                <a:highlight>
                  <a:schemeClr val="lt1"/>
                </a:highlight>
              </a:rPr>
              <a:t> 2017</a:t>
            </a:r>
            <a:endParaRPr sz="800">
              <a:highlight>
                <a:schemeClr val="lt1"/>
              </a:highlight>
            </a:endParaRPr>
          </a:p>
          <a:p>
            <a:pPr marL="457200" lvl="0" indent="-279400" algn="l" rtl="0">
              <a:spcBef>
                <a:spcPts val="0"/>
              </a:spcBef>
              <a:spcAft>
                <a:spcPts val="0"/>
              </a:spcAft>
              <a:buSzPts val="800"/>
              <a:buChar char="●"/>
            </a:pPr>
            <a:r>
              <a:rPr lang="en-GB" sz="800"/>
              <a:t>Science Exam Datasets by the Allen Institute for Artificial Intelligence: </a:t>
            </a:r>
            <a:r>
              <a:rPr lang="en-GB" sz="800" u="sng">
                <a:hlinkClick r:id="rId3"/>
              </a:rPr>
              <a:t>https://allenai.org/data/data-all.html</a:t>
            </a:r>
            <a:endParaRPr sz="800"/>
          </a:p>
          <a:p>
            <a:pPr marL="457200" lvl="0" indent="-279400" algn="l" rtl="0">
              <a:spcBef>
                <a:spcPts val="0"/>
              </a:spcBef>
              <a:spcAft>
                <a:spcPts val="0"/>
              </a:spcAft>
              <a:buSzPts val="800"/>
              <a:buChar char="●"/>
            </a:pPr>
            <a:r>
              <a:rPr lang="en-GB" sz="800"/>
              <a:t>SearchQA: A New Q&amp;A Dataset Augmented with Context from a Search Engine, </a:t>
            </a:r>
            <a:r>
              <a:rPr lang="en-GB" sz="800" i="1"/>
              <a:t>Dunn et al</a:t>
            </a:r>
            <a:r>
              <a:rPr lang="en-GB" sz="800"/>
              <a:t>. </a:t>
            </a:r>
            <a:r>
              <a:rPr lang="en-GB" sz="800" u="sng">
                <a:hlinkClick r:id="rId4"/>
              </a:rPr>
              <a:t>https://arxiv.org/pdf/1704.05179.pdf</a:t>
            </a:r>
            <a:endParaRPr sz="800">
              <a:highlight>
                <a:schemeClr val="lt1"/>
              </a:highlight>
            </a:endParaRPr>
          </a:p>
          <a:p>
            <a:pPr marL="457200" lvl="0" indent="-279400" algn="l" rtl="0">
              <a:spcBef>
                <a:spcPts val="0"/>
              </a:spcBef>
              <a:spcAft>
                <a:spcPts val="0"/>
              </a:spcAft>
              <a:buSzPts val="800"/>
              <a:buChar char="●"/>
            </a:pPr>
            <a:r>
              <a:rPr lang="en-GB" sz="800"/>
              <a:t>Quasar: Datasets for Question Answering by Search and Reading. </a:t>
            </a:r>
            <a:r>
              <a:rPr lang="en-GB" sz="800" i="1"/>
              <a:t>Dhingra et al.</a:t>
            </a:r>
            <a:r>
              <a:rPr lang="en-GB" sz="800"/>
              <a:t> 2017  </a:t>
            </a:r>
            <a:r>
              <a:rPr lang="en-GB" sz="800" u="sng">
                <a:hlinkClick r:id="rId5"/>
              </a:rPr>
              <a:t>https://arxiv.org/abs/1707.03904</a:t>
            </a:r>
            <a:r>
              <a:rPr lang="en-GB" sz="800"/>
              <a:t> </a:t>
            </a:r>
            <a:endParaRPr sz="800"/>
          </a:p>
          <a:p>
            <a:pPr marL="457200" lvl="0" indent="-279400" algn="l" rtl="0">
              <a:spcBef>
                <a:spcPts val="0"/>
              </a:spcBef>
              <a:spcAft>
                <a:spcPts val="0"/>
              </a:spcAft>
              <a:buSzPts val="800"/>
              <a:buChar char="●"/>
            </a:pPr>
            <a:r>
              <a:rPr lang="en-GB" sz="800">
                <a:highlight>
                  <a:schemeClr val="lt1"/>
                </a:highlight>
              </a:rPr>
              <a:t>Constructing Datasets for Multi-Hop Reading Comprehension across Documents, </a:t>
            </a:r>
            <a:r>
              <a:rPr lang="en-GB" sz="800" i="1">
                <a:highlight>
                  <a:schemeClr val="lt1"/>
                </a:highlight>
              </a:rPr>
              <a:t>Welbl et al.</a:t>
            </a:r>
            <a:r>
              <a:rPr lang="en-GB" sz="800">
                <a:highlight>
                  <a:schemeClr val="lt1"/>
                </a:highlight>
              </a:rPr>
              <a:t> TACL 2018</a:t>
            </a:r>
            <a:endParaRPr sz="800">
              <a:highlight>
                <a:schemeClr val="lt1"/>
              </a:highlight>
            </a:endParaRPr>
          </a:p>
          <a:p>
            <a:pPr marL="457200" lvl="0" indent="-279400" algn="l" rtl="0">
              <a:spcBef>
                <a:spcPts val="0"/>
              </a:spcBef>
              <a:spcAft>
                <a:spcPts val="0"/>
              </a:spcAft>
              <a:buSzPts val="800"/>
              <a:buChar char="●"/>
            </a:pPr>
            <a:r>
              <a:rPr lang="en-GB" sz="800"/>
              <a:t>The NarrativeQA Reading Comprehension Challenge, </a:t>
            </a:r>
            <a:r>
              <a:rPr lang="en-GB" sz="800" i="1"/>
              <a:t>Kocisky et al.</a:t>
            </a:r>
            <a:r>
              <a:rPr lang="en-GB" sz="800"/>
              <a:t> TACL 2018</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3" name="Google Shape;1593;p7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1592" name="Google Shape;1592;p71"/>
          <p:cNvSpPr txBox="1">
            <a:spLocks noGrp="1"/>
          </p:cNvSpPr>
          <p:nvPr>
            <p:ph type="title" idx="4294967295"/>
          </p:nvPr>
        </p:nvSpPr>
        <p:spPr>
          <a:xfrm>
            <a:off x="0" y="147638"/>
            <a:ext cx="8521700"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Stanford Question Answering Dataset (SQuAD)</a:t>
            </a:r>
            <a:endParaRPr/>
          </a:p>
          <a:p>
            <a:pPr marL="0" lvl="0" indent="0" algn="l" rtl="0">
              <a:spcBef>
                <a:spcPts val="0"/>
              </a:spcBef>
              <a:spcAft>
                <a:spcPts val="0"/>
              </a:spcAft>
              <a:buNone/>
            </a:pPr>
            <a:endParaRPr/>
          </a:p>
        </p:txBody>
      </p:sp>
      <p:sp>
        <p:nvSpPr>
          <p:cNvPr id="1594" name="Google Shape;1594;p71"/>
          <p:cNvSpPr txBox="1"/>
          <p:nvPr/>
        </p:nvSpPr>
        <p:spPr>
          <a:xfrm>
            <a:off x="774758" y="1707812"/>
            <a:ext cx="7697700" cy="27675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chemeClr val="accent3"/>
              </a:buClr>
              <a:buSzPts val="1600"/>
              <a:buFont typeface="Proxima Nova"/>
              <a:buChar char="●"/>
            </a:pPr>
            <a:r>
              <a:rPr lang="en-GB" sz="1600" b="1" dirty="0">
                <a:solidFill>
                  <a:schemeClr val="accent3"/>
                </a:solidFill>
                <a:latin typeface="Proxima Nova"/>
                <a:ea typeface="Proxima Nova"/>
                <a:cs typeface="Proxima Nova"/>
                <a:sym typeface="Proxima Nova"/>
              </a:rPr>
              <a:t>Dataset size</a:t>
            </a:r>
            <a:r>
              <a:rPr lang="en-GB" sz="1600" dirty="0">
                <a:solidFill>
                  <a:schemeClr val="accent3"/>
                </a:solidFill>
                <a:latin typeface="Proxima Nova"/>
                <a:ea typeface="Proxima Nova"/>
                <a:cs typeface="Proxima Nova"/>
                <a:sym typeface="Proxima Nova"/>
              </a:rPr>
              <a:t>: 107,702 samples</a:t>
            </a:r>
            <a:endParaRPr sz="1600" dirty="0">
              <a:solidFill>
                <a:schemeClr val="accent3"/>
              </a:solidFill>
              <a:latin typeface="Proxima Nova"/>
              <a:ea typeface="Proxima Nova"/>
              <a:cs typeface="Proxima Nova"/>
              <a:sym typeface="Proxima Nova"/>
            </a:endParaRPr>
          </a:p>
          <a:p>
            <a:pPr marL="457200" lvl="0" indent="-330200" algn="l" rtl="0">
              <a:lnSpc>
                <a:spcPct val="115000"/>
              </a:lnSpc>
              <a:spcBef>
                <a:spcPts val="1600"/>
              </a:spcBef>
              <a:spcAft>
                <a:spcPts val="0"/>
              </a:spcAft>
              <a:buClr>
                <a:schemeClr val="accent3"/>
              </a:buClr>
              <a:buSzPts val="1600"/>
              <a:buFont typeface="Proxima Nova"/>
              <a:buChar char="●"/>
            </a:pPr>
            <a:r>
              <a:rPr lang="en-GB" sz="1600" dirty="0">
                <a:solidFill>
                  <a:schemeClr val="accent3"/>
                </a:solidFill>
                <a:latin typeface="Proxima Nova"/>
                <a:ea typeface="Proxima Nova"/>
                <a:cs typeface="Proxima Nova"/>
                <a:sym typeface="Proxima Nova"/>
              </a:rPr>
              <a:t>Widely used benchmark dataset</a:t>
            </a:r>
            <a:endParaRPr sz="1600" i="1" dirty="0">
              <a:solidFill>
                <a:schemeClr val="accent3"/>
              </a:solidFill>
              <a:latin typeface="Proxima Nova"/>
              <a:ea typeface="Proxima Nova"/>
              <a:cs typeface="Proxima Nova"/>
              <a:sym typeface="Proxima Nova"/>
            </a:endParaRPr>
          </a:p>
          <a:p>
            <a:pPr marL="457200" lvl="0" indent="-330200" algn="l" rtl="0">
              <a:lnSpc>
                <a:spcPct val="100000"/>
              </a:lnSpc>
              <a:spcBef>
                <a:spcPts val="1600"/>
              </a:spcBef>
              <a:spcAft>
                <a:spcPts val="0"/>
              </a:spcAft>
              <a:buClr>
                <a:schemeClr val="accent3"/>
              </a:buClr>
              <a:buSzPts val="1600"/>
              <a:buFont typeface="Proxima Nova"/>
              <a:buChar char="●"/>
            </a:pPr>
            <a:r>
              <a:rPr lang="en-GB" sz="1600" b="1" dirty="0">
                <a:solidFill>
                  <a:schemeClr val="accent3"/>
                </a:solidFill>
                <a:latin typeface="Proxima Nova"/>
                <a:ea typeface="Proxima Nova"/>
                <a:cs typeface="Proxima Nova"/>
                <a:sym typeface="Proxima Nova"/>
              </a:rPr>
              <a:t>Task:</a:t>
            </a:r>
            <a:r>
              <a:rPr lang="en-GB" sz="1600" i="1" dirty="0">
                <a:solidFill>
                  <a:schemeClr val="accent3"/>
                </a:solidFill>
                <a:latin typeface="Proxima Nova"/>
                <a:ea typeface="Proxima Nova"/>
                <a:cs typeface="Proxima Nova"/>
                <a:sym typeface="Proxima Nova"/>
              </a:rPr>
              <a:t> </a:t>
            </a:r>
            <a:r>
              <a:rPr lang="en-GB" sz="1600" dirty="0">
                <a:solidFill>
                  <a:srgbClr val="0070C0"/>
                </a:solidFill>
                <a:latin typeface="Proxima Nova"/>
                <a:ea typeface="Proxima Nova"/>
                <a:cs typeface="Proxima Nova"/>
                <a:sym typeface="Proxima Nova"/>
              </a:rPr>
              <a:t>Extractive Question Answering</a:t>
            </a:r>
            <a:endParaRPr sz="1600" dirty="0">
              <a:solidFill>
                <a:srgbClr val="0070C0"/>
              </a:solidFill>
              <a:latin typeface="Proxima Nova"/>
              <a:ea typeface="Proxima Nova"/>
              <a:cs typeface="Proxima Nova"/>
              <a:sym typeface="Proxima Nova"/>
            </a:endParaRPr>
          </a:p>
          <a:p>
            <a:pPr marL="914400" lvl="1" indent="-330200" algn="l" rtl="0">
              <a:lnSpc>
                <a:spcPct val="115000"/>
              </a:lnSpc>
              <a:spcBef>
                <a:spcPts val="0"/>
              </a:spcBef>
              <a:spcAft>
                <a:spcPts val="1600"/>
              </a:spcAft>
              <a:buClr>
                <a:schemeClr val="accent3"/>
              </a:buClr>
              <a:buSzPts val="1600"/>
              <a:buFont typeface="Proxima Nova"/>
              <a:buChar char="○"/>
            </a:pPr>
            <a:r>
              <a:rPr lang="en-GB" sz="1600" dirty="0">
                <a:solidFill>
                  <a:schemeClr val="accent3"/>
                </a:solidFill>
                <a:latin typeface="Proxima Nova"/>
                <a:ea typeface="Proxima Nova"/>
                <a:cs typeface="Proxima Nova"/>
                <a:sym typeface="Proxima Nova"/>
              </a:rPr>
              <a:t>System has to predict the start and end position of the answer in the passage of text</a:t>
            </a:r>
          </a:p>
          <a:p>
            <a:pPr marL="914400" lvl="1" indent="-330200" algn="l" rtl="0">
              <a:lnSpc>
                <a:spcPct val="115000"/>
              </a:lnSpc>
              <a:spcBef>
                <a:spcPts val="0"/>
              </a:spcBef>
              <a:spcAft>
                <a:spcPts val="1600"/>
              </a:spcAft>
              <a:buClr>
                <a:schemeClr val="accent3"/>
              </a:buClr>
              <a:buSzPts val="1600"/>
              <a:buFont typeface="Proxima Nova"/>
              <a:buChar char="○"/>
            </a:pPr>
            <a:endParaRPr lang="en-GB" sz="1600" dirty="0">
              <a:solidFill>
                <a:schemeClr val="accent3"/>
              </a:solidFill>
              <a:latin typeface="Proxima Nova"/>
              <a:ea typeface="Proxima Nova"/>
              <a:cs typeface="Proxima Nova"/>
              <a:sym typeface="Proxima Nova"/>
            </a:endParaRPr>
          </a:p>
          <a:p>
            <a:pPr marL="914400" lvl="1" indent="-330200" algn="l" rtl="0">
              <a:lnSpc>
                <a:spcPct val="115000"/>
              </a:lnSpc>
              <a:spcBef>
                <a:spcPts val="0"/>
              </a:spcBef>
              <a:spcAft>
                <a:spcPts val="1600"/>
              </a:spcAft>
              <a:buClr>
                <a:schemeClr val="accent3"/>
              </a:buClr>
              <a:buSzPts val="1600"/>
              <a:buFont typeface="Proxima Nova"/>
              <a:buChar char="○"/>
            </a:pPr>
            <a:endParaRPr sz="1600" dirty="0">
              <a:solidFill>
                <a:schemeClr val="accent3"/>
              </a:solidFill>
              <a:latin typeface="Proxima Nova"/>
              <a:ea typeface="Proxima Nova"/>
              <a:cs typeface="Proxima Nova"/>
              <a:sym typeface="Proxima Nova"/>
            </a:endParaRPr>
          </a:p>
        </p:txBody>
      </p:sp>
      <p:sp>
        <p:nvSpPr>
          <p:cNvPr id="1595" name="Google Shape;1595;p71"/>
          <p:cNvSpPr txBox="1"/>
          <p:nvPr/>
        </p:nvSpPr>
        <p:spPr>
          <a:xfrm>
            <a:off x="334063" y="744157"/>
            <a:ext cx="8253300" cy="3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500" dirty="0" err="1">
                <a:solidFill>
                  <a:srgbClr val="999999"/>
                </a:solidFill>
              </a:rPr>
              <a:t>Rajpurkar</a:t>
            </a:r>
            <a:r>
              <a:rPr lang="en-GB" sz="1500" dirty="0">
                <a:solidFill>
                  <a:srgbClr val="999999"/>
                </a:solidFill>
              </a:rPr>
              <a:t> et. al., EMNLP’16</a:t>
            </a:r>
            <a:endParaRPr sz="1500" dirty="0">
              <a:solidFill>
                <a:srgbClr val="999999"/>
              </a:solidFill>
            </a:endParaRPr>
          </a:p>
        </p:txBody>
      </p:sp>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16677</TotalTime>
  <Words>5354</Words>
  <Application>Microsoft Macintosh PowerPoint</Application>
  <PresentationFormat>Affichage à l'écran (16:9)</PresentationFormat>
  <Paragraphs>830</Paragraphs>
  <Slides>81</Slides>
  <Notes>49</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81</vt:i4>
      </vt:variant>
    </vt:vector>
  </HeadingPairs>
  <TitlesOfParts>
    <vt:vector size="95" baseType="lpstr">
      <vt:lpstr>Times New Roman</vt:lpstr>
      <vt:lpstr>Wingdings 2</vt:lpstr>
      <vt:lpstr>Gill Sans MT Condensed</vt:lpstr>
      <vt:lpstr>Vista Sans OT Medium</vt:lpstr>
      <vt:lpstr>Proxima Nova</vt:lpstr>
      <vt:lpstr>Calibri</vt:lpstr>
      <vt:lpstr>Wingdings</vt:lpstr>
      <vt:lpstr>Mangal</vt:lpstr>
      <vt:lpstr>FreightSansLFPro Med</vt:lpstr>
      <vt:lpstr>FreightSansLFPro SmBd</vt:lpstr>
      <vt:lpstr>FreightSansLFPro</vt:lpstr>
      <vt:lpstr>Helvetica Neue eText Pro</vt:lpstr>
      <vt:lpstr>Arial</vt:lpstr>
      <vt:lpstr>Spearmint</vt:lpstr>
      <vt:lpstr>Conversational Search CORIA – EARIA</vt:lpstr>
      <vt:lpstr>This Presentation:</vt:lpstr>
      <vt:lpstr>Machine Reading</vt:lpstr>
      <vt:lpstr>Machine Reading</vt:lpstr>
      <vt:lpstr>Machine Reading</vt:lpstr>
      <vt:lpstr>Machine Reading</vt:lpstr>
      <vt:lpstr>Symbolic Approaches (until 2014 or so)</vt:lpstr>
      <vt:lpstr>End-to-End Approaches (since 2014 or so)</vt:lpstr>
      <vt:lpstr>Stanford Question Answering Dataset (SQuAD) </vt:lpstr>
      <vt:lpstr>Stanford Question Answering Dataset (SQuAD) </vt:lpstr>
      <vt:lpstr>The Attentive Reader Model: Overview</vt:lpstr>
      <vt:lpstr>The Attentive Reader Model: Overview</vt:lpstr>
      <vt:lpstr>Representations for words: Embeddings</vt:lpstr>
      <vt:lpstr>The Attentive Reader Model: Overview</vt:lpstr>
      <vt:lpstr>Representing Words in Context</vt:lpstr>
      <vt:lpstr>Representing Words in Context</vt:lpstr>
      <vt:lpstr>Representing Words in Context</vt:lpstr>
      <vt:lpstr>Recurrent Neural Network Layers</vt:lpstr>
      <vt:lpstr>Self-Attention Layer</vt:lpstr>
      <vt:lpstr>Self-Attention Layer </vt:lpstr>
      <vt:lpstr>Transformer</vt:lpstr>
      <vt:lpstr>Multi-head attention</vt:lpstr>
      <vt:lpstr>Compositional Sequence Encoders - Overview</vt:lpstr>
      <vt:lpstr>Answer prediction</vt:lpstr>
      <vt:lpstr>SQUAD training: limitations</vt:lpstr>
      <vt:lpstr>Machine Reading / Current Trend</vt:lpstr>
      <vt:lpstr>Supervised training</vt:lpstr>
      <vt:lpstr>Unsupervised pretrained representations</vt:lpstr>
      <vt:lpstr>Lifting over pretrained representations</vt:lpstr>
      <vt:lpstr>How is this different from pretrained word embeddings?</vt:lpstr>
      <vt:lpstr>ELMo: Embeddings from Language Models</vt:lpstr>
      <vt:lpstr>ELMo: Embeddings from Language Models</vt:lpstr>
      <vt:lpstr>ELMo: Embeddings from Language Models</vt:lpstr>
      <vt:lpstr>ELMo: Embeddings from Language Models</vt:lpstr>
      <vt:lpstr>ELMo performance</vt:lpstr>
      <vt:lpstr>What is ELMo learning ?</vt:lpstr>
      <vt:lpstr>BERT - Bidirectional Encoder Representations from Transformers </vt:lpstr>
      <vt:lpstr>BERT – Pretraining 1: masked language modeling</vt:lpstr>
      <vt:lpstr>BERT – Pretraining 1: masked language modeling</vt:lpstr>
      <vt:lpstr>BERT – Pretraining 2: next sentence prediction</vt:lpstr>
      <vt:lpstr>BERT – Pretraining 2: next sentence prediction</vt:lpstr>
      <vt:lpstr>BERT – Fine-tuning for Classification</vt:lpstr>
      <vt:lpstr>BERT – Fine-tuning for Machine Reading</vt:lpstr>
      <vt:lpstr>Dialog</vt:lpstr>
      <vt:lpstr>Bots! Bots! Bots!</vt:lpstr>
      <vt:lpstr>Terms</vt:lpstr>
      <vt:lpstr>Types of Dialog Systems  </vt:lpstr>
      <vt:lpstr>Dialog evaluation is hard</vt:lpstr>
      <vt:lpstr>Dialog / Goal-oriented</vt:lpstr>
      <vt:lpstr>Frame-Based Agents for Goal-oriented Dialog </vt:lpstr>
      <vt:lpstr>End-to-end Dialog Systems </vt:lpstr>
      <vt:lpstr>End-to-end Dialog Systems </vt:lpstr>
      <vt:lpstr>Présentation PowerPoint</vt:lpstr>
      <vt:lpstr>Slicing a booking in five tasks</vt:lpstr>
      <vt:lpstr>Présentation PowerPoint</vt:lpstr>
      <vt:lpstr>Présentation PowerPoint</vt:lpstr>
      <vt:lpstr>Dashboard</vt:lpstr>
      <vt:lpstr>Dashboard</vt:lpstr>
      <vt:lpstr>Dashboard</vt:lpstr>
      <vt:lpstr>Dashboard</vt:lpstr>
      <vt:lpstr>Dialog / Chatbots</vt:lpstr>
      <vt:lpstr>Eliza – A rule-base chatbot</vt:lpstr>
      <vt:lpstr>Datasets for chit-chat</vt:lpstr>
      <vt:lpstr>Présentation PowerPoint</vt:lpstr>
      <vt:lpstr>Présentation PowerPoint</vt:lpstr>
      <vt:lpstr>A retrieval model</vt:lpstr>
      <vt:lpstr>A generative model</vt:lpstr>
      <vt:lpstr>Automatic evaluation</vt:lpstr>
      <vt:lpstr>Human Evaluation</vt:lpstr>
      <vt:lpstr>Human evaluations</vt:lpstr>
      <vt:lpstr>Présentation PowerPoint</vt:lpstr>
      <vt:lpstr>Présentation PowerPoint</vt:lpstr>
      <vt:lpstr>Dialog is about interaction – can we use it?</vt:lpstr>
      <vt:lpstr>A self-feeding chatbot</vt:lpstr>
      <vt:lpstr>Open topics</vt:lpstr>
      <vt:lpstr>Joint testing on different tasks?</vt:lpstr>
      <vt:lpstr>Multi-task dialog dataset(s)</vt:lpstr>
      <vt:lpstr>References Compositional Sequence Encoders</vt:lpstr>
      <vt:lpstr>References Interaction</vt:lpstr>
      <vt:lpstr>References</vt:lpstr>
      <vt:lpstr>References for Datasets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UAI Tutorial on Machine Reading</dc:title>
  <cp:lastModifiedBy>Utilisateur Microsoft Office</cp:lastModifiedBy>
  <cp:revision>441</cp:revision>
  <cp:lastPrinted>2019-03-21T16:31:26Z</cp:lastPrinted>
  <dcterms:modified xsi:type="dcterms:W3CDTF">2019-04-01T09:05:02Z</dcterms:modified>
</cp:coreProperties>
</file>